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6"/>
  </p:notesMasterIdLst>
  <p:sldIdLst>
    <p:sldId id="257" r:id="rId3"/>
    <p:sldId id="258" r:id="rId4"/>
    <p:sldId id="259" r:id="rId5"/>
    <p:sldId id="289" r:id="rId6"/>
    <p:sldId id="261" r:id="rId7"/>
    <p:sldId id="264" r:id="rId8"/>
    <p:sldId id="278" r:id="rId9"/>
    <p:sldId id="265" r:id="rId10"/>
    <p:sldId id="267" r:id="rId11"/>
    <p:sldId id="266" r:id="rId12"/>
    <p:sldId id="268" r:id="rId13"/>
    <p:sldId id="269" r:id="rId14"/>
    <p:sldId id="270" r:id="rId15"/>
    <p:sldId id="285" r:id="rId16"/>
    <p:sldId id="279" r:id="rId17"/>
    <p:sldId id="280" r:id="rId18"/>
    <p:sldId id="291" r:id="rId19"/>
    <p:sldId id="281" r:id="rId20"/>
    <p:sldId id="282" r:id="rId21"/>
    <p:sldId id="283" r:id="rId22"/>
    <p:sldId id="272" r:id="rId23"/>
    <p:sldId id="290" r:id="rId24"/>
    <p:sldId id="273" r:id="rId25"/>
    <p:sldId id="276" r:id="rId26"/>
    <p:sldId id="293" r:id="rId27"/>
    <p:sldId id="277" r:id="rId28"/>
    <p:sldId id="292" r:id="rId29"/>
    <p:sldId id="295" r:id="rId30"/>
    <p:sldId id="296" r:id="rId31"/>
    <p:sldId id="286" r:id="rId32"/>
    <p:sldId id="297" r:id="rId33"/>
    <p:sldId id="288"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88" autoAdjust="0"/>
    <p:restoredTop sz="94580"/>
  </p:normalViewPr>
  <p:slideViewPr>
    <p:cSldViewPr snapToGrid="0">
      <p:cViewPr varScale="1">
        <p:scale>
          <a:sx n="99" d="100"/>
          <a:sy n="99" d="100"/>
        </p:scale>
        <p:origin x="20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C04B-1E1A-441B-9E6C-F8D25B1D9A9E}"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D81CF-E495-40C6-AD6D-DB30325F88F5}" type="slidenum">
              <a:rPr lang="en-US" smtClean="0"/>
              <a:t>‹#›</a:t>
            </a:fld>
            <a:endParaRPr lang="en-US"/>
          </a:p>
        </p:txBody>
      </p:sp>
    </p:spTree>
    <p:extLst>
      <p:ext uri="{BB962C8B-B14F-4D97-AF65-F5344CB8AC3E}">
        <p14:creationId xmlns:p14="http://schemas.microsoft.com/office/powerpoint/2010/main" val="41138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07610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9766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37789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85640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29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1264765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8989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021568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3616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0663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894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77BD35B7-DAF1-5B4D-94FA-36B61FD74AC4}" type="slidenum">
              <a:rPr lang="en-US" altLang="x-none"/>
              <a:pPr/>
              <a:t>2</a:t>
            </a:fld>
            <a:endParaRPr lang="en-US" altLang="x-none"/>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722357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227110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45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3636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1137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5FDC0BE5-8237-434B-AB26-F93C2EF449B3}" type="slidenum">
              <a:rPr kumimoji="0" lang="en-US" altLang="x-none" sz="1200" b="0" i="0" u="none" strike="noStrike" kern="1200" cap="none" spc="0" normalizeH="0" baseline="0" noProof="0">
                <a:ln>
                  <a:noFill/>
                </a:ln>
                <a:solidFill>
                  <a:prstClr val="black"/>
                </a:solidFill>
                <a:effectLst/>
                <a:uLnTx/>
                <a:uFillTx/>
                <a:latin typeface="Open Sans Light"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a:t>
            </a:fld>
            <a:endParaRPr kumimoji="0" lang="en-US" altLang="x-none" sz="1200" b="0" i="0" u="none" strike="noStrike" kern="1200" cap="none" spc="0" normalizeH="0" baseline="0" noProof="0">
              <a:ln>
                <a:noFill/>
              </a:ln>
              <a:solidFill>
                <a:prstClr val="black"/>
              </a:solidFill>
              <a:effectLst/>
              <a:uLnTx/>
              <a:uFillTx/>
              <a:latin typeface="Open Sans Light" charset="0"/>
              <a:ea typeface="+mn-ea"/>
              <a:cs typeface="+mn-cs"/>
            </a:endParaRPr>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15393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8087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83491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tx1"/>
                </a:solidFill>
                <a:latin typeface="Montserrat"/>
              </a:rPr>
              <a:t>It divides the entire process of gesture recognition in various steps. </a:t>
            </a:r>
          </a:p>
          <a:p>
            <a:pPr algn="l"/>
            <a:endParaRPr lang="en-US" sz="1200" dirty="0">
              <a:solidFill>
                <a:schemeClr val="tx1"/>
              </a:solidFill>
              <a:latin typeface="Montserrat"/>
            </a:endParaRPr>
          </a:p>
          <a:p>
            <a:pPr algn="l"/>
            <a:r>
              <a:rPr lang="en-US" sz="1200" dirty="0">
                <a:solidFill>
                  <a:schemeClr val="tx1"/>
                </a:solidFill>
                <a:latin typeface="Montserrat"/>
              </a:rPr>
              <a:t>It starts with hand detection, followed by gesture representation from the detected hand, recognition of the gestures, verification for detecting random or out of vocabulary gestures which could reduce the effectiveness, and then spotting the gestures in the continuous signal streams.</a:t>
            </a:r>
          </a:p>
          <a:p>
            <a:endParaRPr lang="en-US" dirty="0"/>
          </a:p>
        </p:txBody>
      </p:sp>
      <p:sp>
        <p:nvSpPr>
          <p:cNvPr id="4" name="Slide Number Placeholder 3"/>
          <p:cNvSpPr>
            <a:spLocks noGrp="1"/>
          </p:cNvSpPr>
          <p:nvPr>
            <p:ph type="sldNum" sz="quarter" idx="10"/>
          </p:nvPr>
        </p:nvSpPr>
        <p:spPr/>
        <p:txBody>
          <a:bodyPr/>
          <a:lstStyle/>
          <a:p>
            <a:fld id="{447D81CF-E495-40C6-AD6D-DB30325F88F5}" type="slidenum">
              <a:rPr lang="en-US" smtClean="0"/>
              <a:t>10</a:t>
            </a:fld>
            <a:endParaRPr lang="en-US"/>
          </a:p>
        </p:txBody>
      </p:sp>
    </p:spTree>
    <p:extLst>
      <p:ext uri="{BB962C8B-B14F-4D97-AF65-F5344CB8AC3E}">
        <p14:creationId xmlns:p14="http://schemas.microsoft.com/office/powerpoint/2010/main" val="146863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006A3A9-4F65-4459-ABD4-23F8EC89C435}"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301713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6A3A9-4F65-4459-ABD4-23F8EC89C435}"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3071391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6A3A9-4F65-4459-ABD4-23F8EC89C435}"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1619789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4168031058"/>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86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6650443"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0" i="0">
                <a:ln>
                  <a:noFill/>
                </a:ln>
                <a:solidFill>
                  <a:schemeClr val="tx1"/>
                </a:solidFill>
                <a:latin typeface="Montserrat Light" charset="0"/>
                <a:ea typeface="Montserrat Light" charset="0"/>
                <a:cs typeface="Montserrat Light" charset="0"/>
              </a:defRPr>
            </a:lvl1pPr>
          </a:lstStyle>
          <a:p>
            <a:endParaRPr lang="en-US" dirty="0"/>
          </a:p>
        </p:txBody>
      </p:sp>
    </p:spTree>
    <p:extLst>
      <p:ext uri="{BB962C8B-B14F-4D97-AF65-F5344CB8AC3E}">
        <p14:creationId xmlns:p14="http://schemas.microsoft.com/office/powerpoint/2010/main" val="21426320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573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4954936"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3" name="Picture Placeholder 12"/>
          <p:cNvSpPr>
            <a:spLocks noGrp="1"/>
          </p:cNvSpPr>
          <p:nvPr>
            <p:ph type="pic" sz="quarter" idx="18"/>
          </p:nvPr>
        </p:nvSpPr>
        <p:spPr>
          <a:xfrm>
            <a:off x="6225549" y="3085594"/>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4" name="Picture Placeholder 13"/>
          <p:cNvSpPr>
            <a:spLocks noGrp="1"/>
          </p:cNvSpPr>
          <p:nvPr>
            <p:ph type="pic" sz="quarter" idx="19"/>
          </p:nvPr>
        </p:nvSpPr>
        <p:spPr>
          <a:xfrm>
            <a:off x="9094387"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ext uri="{BB962C8B-B14F-4D97-AF65-F5344CB8AC3E}">
        <p14:creationId xmlns:p14="http://schemas.microsoft.com/office/powerpoint/2010/main" val="97169557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6650443"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0" i="0">
                <a:ln>
                  <a:noFill/>
                </a:ln>
                <a:solidFill>
                  <a:schemeClr val="tx1"/>
                </a:solidFill>
                <a:latin typeface="Montserrat Light" charset="0"/>
                <a:ea typeface="Montserrat Light" charset="0"/>
                <a:cs typeface="Montserrat Light" charset="0"/>
              </a:defRPr>
            </a:lvl1pPr>
          </a:lstStyle>
          <a:p>
            <a:endParaRPr lang="en-US" dirty="0"/>
          </a:p>
        </p:txBody>
      </p:sp>
    </p:spTree>
    <p:extLst>
      <p:ext uri="{BB962C8B-B14F-4D97-AF65-F5344CB8AC3E}">
        <p14:creationId xmlns:p14="http://schemas.microsoft.com/office/powerpoint/2010/main" val="18706584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35396873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6A3A9-4F65-4459-ABD4-23F8EC89C435}"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190502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06A3A9-4F65-4459-ABD4-23F8EC89C435}" type="datetimeFigureOut">
              <a:rPr lang="en-US" smtClean="0"/>
              <a:t>4/22/19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321251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06A3A9-4F65-4459-ABD4-23F8EC89C435}"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47394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06A3A9-4F65-4459-ABD4-23F8EC89C435}" type="datetimeFigureOut">
              <a:rPr lang="en-US" smtClean="0"/>
              <a:t>4/22/19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23505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06A3A9-4F65-4459-ABD4-23F8EC89C435}" type="datetimeFigureOut">
              <a:rPr lang="en-US" smtClean="0"/>
              <a:t>4/22/19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2889502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06A3A9-4F65-4459-ABD4-23F8EC89C435}" type="datetimeFigureOut">
              <a:rPr lang="en-US" smtClean="0"/>
              <a:t>4/22/19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98541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06A3A9-4F65-4459-ABD4-23F8EC89C435}"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126729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06A3A9-4F65-4459-ABD4-23F8EC89C435}" type="datetimeFigureOut">
              <a:rPr lang="en-US" smtClean="0"/>
              <a:t>4/22/19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85D63A-7EC4-4CE9-BC37-8D8D4CDEE029}" type="slidenum">
              <a:rPr lang="en-US" smtClean="0"/>
              <a:t>‹#›</a:t>
            </a:fld>
            <a:endParaRPr lang="en-US"/>
          </a:p>
        </p:txBody>
      </p:sp>
    </p:spTree>
    <p:extLst>
      <p:ext uri="{BB962C8B-B14F-4D97-AF65-F5344CB8AC3E}">
        <p14:creationId xmlns:p14="http://schemas.microsoft.com/office/powerpoint/2010/main" val="179452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6A3A9-4F65-4459-ABD4-23F8EC89C435}" type="datetimeFigureOut">
              <a:rPr lang="en-US" smtClean="0"/>
              <a:t>4/22/19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5D63A-7EC4-4CE9-BC37-8D8D4CDEE029}" type="slidenum">
              <a:rPr lang="en-US" smtClean="0"/>
              <a:t>‹#›</a:t>
            </a:fld>
            <a:endParaRPr lang="en-US"/>
          </a:p>
        </p:txBody>
      </p:sp>
    </p:spTree>
    <p:extLst>
      <p:ext uri="{BB962C8B-B14F-4D97-AF65-F5344CB8AC3E}">
        <p14:creationId xmlns:p14="http://schemas.microsoft.com/office/powerpoint/2010/main" val="2672581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00871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ftr="0" dt="0"/>
  <p:txStyles>
    <p:titleStyle>
      <a:lvl1pPr algn="l" defTabSz="914217" rtl="0" eaLnBrk="1" latinLnBrk="0" hangingPunct="1">
        <a:lnSpc>
          <a:spcPct val="90000"/>
        </a:lnSpc>
        <a:spcBef>
          <a:spcPct val="0"/>
        </a:spcBef>
        <a:buNone/>
        <a:defRPr lang="en-US" sz="3000" b="0" i="0" kern="1200">
          <a:solidFill>
            <a:schemeClr val="tx1"/>
          </a:solidFill>
          <a:latin typeface="Open Sans Regular" charset="0"/>
          <a:ea typeface="Open Sans Regular" charset="0"/>
          <a:cs typeface="Open Sans Regular" charset="0"/>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b="0" i="0" kern="1200" dirty="0" smtClean="0">
          <a:solidFill>
            <a:schemeClr val="tx1"/>
          </a:solidFill>
          <a:effectLst/>
          <a:latin typeface="Montserrat Light" charset="0"/>
          <a:ea typeface="Montserrat Light" charset="0"/>
          <a:cs typeface="Montserrat Light"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b="0" i="0" kern="1200" dirty="0" smtClean="0">
          <a:solidFill>
            <a:schemeClr val="tx1"/>
          </a:solidFill>
          <a:effectLst/>
          <a:latin typeface="Montserrat Light" charset="0"/>
          <a:ea typeface="Montserrat Light" charset="0"/>
          <a:cs typeface="Montserrat Light"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b="0" i="0" kern="1200" dirty="0" smtClean="0">
          <a:solidFill>
            <a:schemeClr val="tx1"/>
          </a:solidFill>
          <a:effectLst/>
          <a:latin typeface="Montserrat Light" charset="0"/>
          <a:ea typeface="Montserrat Light" charset="0"/>
          <a:cs typeface="Montserrat Light"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b="0" i="0" kern="1200" dirty="0" smtClean="0">
          <a:solidFill>
            <a:schemeClr val="tx1"/>
          </a:solidFill>
          <a:effectLst/>
          <a:latin typeface="Montserrat Light" charset="0"/>
          <a:ea typeface="Montserrat Light" charset="0"/>
          <a:cs typeface="Montserrat Light"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b="0" i="0" kern="1200" dirty="0">
          <a:solidFill>
            <a:schemeClr val="tx1"/>
          </a:solidFill>
          <a:effectLst/>
          <a:latin typeface="Montserrat Light" charset="0"/>
          <a:ea typeface="Montserrat Light" charset="0"/>
          <a:cs typeface="Montserrat Light"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a:ext>
            </a:extLst>
          </a:blip>
          <a:srcRect t="7796" b="7796"/>
          <a:stretch>
            <a:fillRect/>
          </a:stretch>
        </p:blipFill>
        <p:spPr>
          <a:xfrm>
            <a:off x="12811" y="0"/>
            <a:ext cx="12188825" cy="6858000"/>
          </a:xfrm>
        </p:spPr>
      </p:pic>
      <p:pic>
        <p:nvPicPr>
          <p:cNvPr id="1026" name="Picture 2" descr="https://ak9.picdn.net/shutterstock/videos/3792839/thumb/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175" y="0"/>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extBox 7"/>
          <p:cNvSpPr txBox="1"/>
          <p:nvPr/>
        </p:nvSpPr>
        <p:spPr>
          <a:xfrm>
            <a:off x="3596842" y="4565019"/>
            <a:ext cx="4862946" cy="1785104"/>
          </a:xfrm>
          <a:prstGeom prst="rect">
            <a:avLst/>
          </a:prstGeom>
          <a:noFill/>
        </p:spPr>
        <p:txBody>
          <a:bodyPr wrap="square" rtlCol="0">
            <a:spAutoFit/>
          </a:bodyPr>
          <a:lstStyle/>
          <a:p>
            <a:pPr algn="ctr"/>
            <a:r>
              <a:rPr lang="en-US" sz="2200" spc="300" dirty="0">
                <a:solidFill>
                  <a:schemeClr val="bg1"/>
                </a:solidFill>
                <a:latin typeface="Montserrat Ultra Light" charset="0"/>
                <a:ea typeface="Montserrat Ultra Light" charset="0"/>
                <a:cs typeface="Montserrat Ultra Light" charset="0"/>
              </a:rPr>
              <a:t>By</a:t>
            </a:r>
          </a:p>
          <a:p>
            <a:pPr algn="ctr"/>
            <a:r>
              <a:rPr lang="en-US" sz="2200" spc="300" dirty="0">
                <a:solidFill>
                  <a:schemeClr val="bg1"/>
                </a:solidFill>
                <a:latin typeface="Montserrat Ultra Light" charset="0"/>
                <a:ea typeface="Montserrat Ultra Light" charset="0"/>
                <a:cs typeface="Montserrat Ultra Light" charset="0"/>
              </a:rPr>
              <a:t>Aakash Shah</a:t>
            </a:r>
          </a:p>
          <a:p>
            <a:pPr algn="ctr"/>
            <a:r>
              <a:rPr lang="en-US" sz="2200" spc="300" dirty="0">
                <a:solidFill>
                  <a:schemeClr val="bg1"/>
                </a:solidFill>
                <a:latin typeface="Montserrat Ultra Light" charset="0"/>
                <a:ea typeface="Montserrat Ultra Light" charset="0"/>
                <a:cs typeface="Montserrat Ultra Light" charset="0"/>
              </a:rPr>
              <a:t>Adesh Shah</a:t>
            </a:r>
          </a:p>
          <a:p>
            <a:pPr algn="ctr"/>
            <a:r>
              <a:rPr lang="en-US" sz="2200" spc="300" dirty="0">
                <a:solidFill>
                  <a:schemeClr val="bg1"/>
                </a:solidFill>
                <a:latin typeface="Montserrat Ultra Light" charset="0"/>
                <a:ea typeface="Montserrat Ultra Light" charset="0"/>
                <a:cs typeface="Montserrat Ultra Light" charset="0"/>
              </a:rPr>
              <a:t>Parth Shah</a:t>
            </a:r>
          </a:p>
          <a:p>
            <a:pPr algn="ctr"/>
            <a:r>
              <a:rPr lang="en-US" sz="2200" spc="300" dirty="0">
                <a:solidFill>
                  <a:schemeClr val="bg1"/>
                </a:solidFill>
                <a:latin typeface="Montserrat Ultra Light" charset="0"/>
                <a:ea typeface="Montserrat Ultra Light" charset="0"/>
                <a:cs typeface="Montserrat Ultra Light" charset="0"/>
              </a:rPr>
              <a:t>Dhruv Vora</a:t>
            </a:r>
          </a:p>
        </p:txBody>
      </p:sp>
      <p:sp>
        <p:nvSpPr>
          <p:cNvPr id="9" name="TextBox 8"/>
          <p:cNvSpPr txBox="1"/>
          <p:nvPr/>
        </p:nvSpPr>
        <p:spPr>
          <a:xfrm>
            <a:off x="94542" y="532655"/>
            <a:ext cx="12356268" cy="3554819"/>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Computation of </a:t>
            </a:r>
          </a:p>
          <a:p>
            <a:pPr algn="ctr"/>
            <a:r>
              <a:rPr lang="en-US" sz="7500" b="1" spc="300" dirty="0">
                <a:solidFill>
                  <a:schemeClr val="bg1"/>
                </a:solidFill>
                <a:latin typeface="Montserrat" charset="0"/>
                <a:ea typeface="Montserrat" charset="0"/>
                <a:cs typeface="Montserrat" charset="0"/>
              </a:rPr>
              <a:t>Mathematical Equations </a:t>
            </a:r>
          </a:p>
          <a:p>
            <a:pPr algn="ctr"/>
            <a:r>
              <a:rPr lang="en-US" sz="7500" b="1" spc="300" dirty="0">
                <a:solidFill>
                  <a:schemeClr val="bg1"/>
                </a:solidFill>
                <a:latin typeface="Montserrat" charset="0"/>
                <a:ea typeface="Montserrat" charset="0"/>
                <a:cs typeface="Montserrat" charset="0"/>
              </a:rPr>
              <a:t>Using Gestures</a:t>
            </a:r>
          </a:p>
        </p:txBody>
      </p:sp>
    </p:spTree>
    <p:extLst>
      <p:ext uri="{BB962C8B-B14F-4D97-AF65-F5344CB8AC3E}">
        <p14:creationId xmlns:p14="http://schemas.microsoft.com/office/powerpoint/2010/main" val="30483548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702" y="2208"/>
            <a:ext cx="12188826" cy="6866944"/>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17" name="Subtitle 2"/>
          <p:cNvSpPr txBox="1">
            <a:spLocks/>
          </p:cNvSpPr>
          <p:nvPr/>
        </p:nvSpPr>
        <p:spPr>
          <a:xfrm>
            <a:off x="310307" y="1484744"/>
            <a:ext cx="5839162" cy="390187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r>
              <a:rPr lang="en-US" sz="1800" dirty="0">
                <a:solidFill>
                  <a:schemeClr val="tx1"/>
                </a:solidFill>
                <a:latin typeface="Montserrat"/>
              </a:rPr>
              <a:t>The second paper that we reviewed proposed a neural network based approach, maximum cosine similarity and fast nearest neighbor techniques as the best method in terms of accuracy for classification of digits and letters. </a:t>
            </a:r>
          </a:p>
          <a:p>
            <a:pPr algn="just"/>
            <a:endParaRPr lang="en-US" sz="1800" dirty="0">
              <a:solidFill>
                <a:schemeClr val="tx1"/>
              </a:solidFill>
              <a:latin typeface="Montserrat"/>
            </a:endParaRPr>
          </a:p>
          <a:p>
            <a:pPr algn="just"/>
            <a:r>
              <a:rPr lang="en-US" sz="1800" dirty="0">
                <a:solidFill>
                  <a:schemeClr val="tx1"/>
                </a:solidFill>
                <a:latin typeface="Montserrat"/>
              </a:rPr>
              <a:t>This method takes the advantage of high recognition accuracy and computational advantages of isolated recognition, gesture recognition, and gesture spotting on continuous streams of data. </a:t>
            </a:r>
          </a:p>
          <a:p>
            <a:pPr algn="just"/>
            <a:endParaRPr lang="en-US" sz="1800" dirty="0">
              <a:solidFill>
                <a:schemeClr val="tx1"/>
              </a:solidFill>
              <a:latin typeface="Montserrat"/>
            </a:endParaRPr>
          </a:p>
        </p:txBody>
      </p:sp>
      <p:sp>
        <p:nvSpPr>
          <p:cNvPr id="6" name="Rectangle 12"/>
          <p:cNvSpPr/>
          <p:nvPr/>
        </p:nvSpPr>
        <p:spPr>
          <a:xfrm flipH="1">
            <a:off x="5495665" y="0"/>
            <a:ext cx="67151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 name="connsiteX0" fmla="*/ 0 w 6613525"/>
              <a:gd name="connsiteY0" fmla="*/ 0 h 6858000"/>
              <a:gd name="connsiteX1" fmla="*/ 6613525 w 6613525"/>
              <a:gd name="connsiteY1" fmla="*/ 0 h 6858000"/>
              <a:gd name="connsiteX2" fmla="*/ 4238625 w 6613525"/>
              <a:gd name="connsiteY2" fmla="*/ 6858000 h 6858000"/>
              <a:gd name="connsiteX3" fmla="*/ 0 w 6613525"/>
              <a:gd name="connsiteY3" fmla="*/ 6858000 h 6858000"/>
              <a:gd name="connsiteX4" fmla="*/ 0 w 6613525"/>
              <a:gd name="connsiteY4" fmla="*/ 0 h 6858000"/>
              <a:gd name="connsiteX0" fmla="*/ 0 w 6715125"/>
              <a:gd name="connsiteY0" fmla="*/ 0 h 6858000"/>
              <a:gd name="connsiteX1" fmla="*/ 6715125 w 6715125"/>
              <a:gd name="connsiteY1" fmla="*/ 0 h 6858000"/>
              <a:gd name="connsiteX2" fmla="*/ 4238625 w 6715125"/>
              <a:gd name="connsiteY2" fmla="*/ 6858000 h 6858000"/>
              <a:gd name="connsiteX3" fmla="*/ 0 w 6715125"/>
              <a:gd name="connsiteY3" fmla="*/ 6858000 h 6858000"/>
              <a:gd name="connsiteX4" fmla="*/ 0 w 67151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5" h="6858000">
                <a:moveTo>
                  <a:pt x="0" y="0"/>
                </a:moveTo>
                <a:lnTo>
                  <a:pt x="6715125" y="0"/>
                </a:lnTo>
                <a:lnTo>
                  <a:pt x="4238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216424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k9.picdn.net/shutterstock/videos/3792839/thum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702" y="2208"/>
            <a:ext cx="12188826" cy="6866944"/>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17" name="Subtitle 2"/>
          <p:cNvSpPr txBox="1">
            <a:spLocks/>
          </p:cNvSpPr>
          <p:nvPr/>
        </p:nvSpPr>
        <p:spPr>
          <a:xfrm>
            <a:off x="145921" y="389188"/>
            <a:ext cx="5395781" cy="609298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r>
              <a:rPr lang="en-US" sz="1800" dirty="0">
                <a:solidFill>
                  <a:schemeClr val="tx1"/>
                </a:solidFill>
                <a:latin typeface="Montserrat"/>
              </a:rPr>
              <a:t>The third paper, Hand Gesture and Character Recognition Based on Kinect Sensor, proposes the use of using the Kinect sensor to obtain image data and depth data along with estimating the joint position of the body. </a:t>
            </a:r>
          </a:p>
          <a:p>
            <a:pPr algn="just"/>
            <a:endParaRPr lang="en-US" sz="1800" dirty="0">
              <a:solidFill>
                <a:schemeClr val="tx1"/>
              </a:solidFill>
              <a:latin typeface="Montserrat"/>
            </a:endParaRPr>
          </a:p>
          <a:p>
            <a:pPr algn="just"/>
            <a:r>
              <a:rPr lang="en-US" sz="1800" dirty="0">
                <a:solidFill>
                  <a:schemeClr val="tx1"/>
                </a:solidFill>
                <a:latin typeface="Montserrat"/>
              </a:rPr>
              <a:t>The Kinect sensor returns an accuracy of 96.6% which is even better than multiple camera feed input. </a:t>
            </a:r>
          </a:p>
          <a:p>
            <a:pPr algn="just"/>
            <a:endParaRPr lang="en-US" sz="1800" dirty="0">
              <a:solidFill>
                <a:schemeClr val="tx1"/>
              </a:solidFill>
              <a:latin typeface="Montserrat"/>
            </a:endParaRPr>
          </a:p>
          <a:p>
            <a:pPr algn="just"/>
            <a:r>
              <a:rPr lang="en-US" sz="1800" dirty="0">
                <a:solidFill>
                  <a:schemeClr val="tx1"/>
                </a:solidFill>
                <a:latin typeface="Montserrat"/>
              </a:rPr>
              <a:t>This accuracy is for almost all the letters except for certain character like 4 and 9, D and P due to similarity in the air gesture inputs for the same.</a:t>
            </a:r>
          </a:p>
          <a:p>
            <a:pPr algn="just"/>
            <a:endParaRPr lang="en-US" sz="1800" dirty="0">
              <a:solidFill>
                <a:schemeClr val="tx1"/>
              </a:solidFill>
              <a:latin typeface="Montserrat"/>
            </a:endParaRPr>
          </a:p>
          <a:p>
            <a:pPr algn="just"/>
            <a:r>
              <a:rPr lang="en-US" sz="1800" dirty="0">
                <a:solidFill>
                  <a:schemeClr val="tx1"/>
                </a:solidFill>
                <a:latin typeface="Montserrat"/>
              </a:rPr>
              <a:t>Kinect sensor is efficient and results in a huge accuracy but people are unaware of the capabilities of the Kinect sensor.</a:t>
            </a:r>
          </a:p>
        </p:txBody>
      </p:sp>
      <p:sp>
        <p:nvSpPr>
          <p:cNvPr id="6" name="Rectangle 12"/>
          <p:cNvSpPr/>
          <p:nvPr/>
        </p:nvSpPr>
        <p:spPr>
          <a:xfrm flipH="1">
            <a:off x="5495665" y="0"/>
            <a:ext cx="67151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 name="connsiteX0" fmla="*/ 0 w 6613525"/>
              <a:gd name="connsiteY0" fmla="*/ 0 h 6858000"/>
              <a:gd name="connsiteX1" fmla="*/ 6613525 w 6613525"/>
              <a:gd name="connsiteY1" fmla="*/ 0 h 6858000"/>
              <a:gd name="connsiteX2" fmla="*/ 4238625 w 6613525"/>
              <a:gd name="connsiteY2" fmla="*/ 6858000 h 6858000"/>
              <a:gd name="connsiteX3" fmla="*/ 0 w 6613525"/>
              <a:gd name="connsiteY3" fmla="*/ 6858000 h 6858000"/>
              <a:gd name="connsiteX4" fmla="*/ 0 w 6613525"/>
              <a:gd name="connsiteY4" fmla="*/ 0 h 6858000"/>
              <a:gd name="connsiteX0" fmla="*/ 0 w 6715125"/>
              <a:gd name="connsiteY0" fmla="*/ 0 h 6858000"/>
              <a:gd name="connsiteX1" fmla="*/ 6715125 w 6715125"/>
              <a:gd name="connsiteY1" fmla="*/ 0 h 6858000"/>
              <a:gd name="connsiteX2" fmla="*/ 4238625 w 6715125"/>
              <a:gd name="connsiteY2" fmla="*/ 6858000 h 6858000"/>
              <a:gd name="connsiteX3" fmla="*/ 0 w 6715125"/>
              <a:gd name="connsiteY3" fmla="*/ 6858000 h 6858000"/>
              <a:gd name="connsiteX4" fmla="*/ 0 w 67151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5" h="6858000">
                <a:moveTo>
                  <a:pt x="0" y="0"/>
                </a:moveTo>
                <a:lnTo>
                  <a:pt x="6715125" y="0"/>
                </a:lnTo>
                <a:lnTo>
                  <a:pt x="4238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53293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6" y="0"/>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1908221" y="3562003"/>
            <a:ext cx="8375563"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System Analysis</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3</a:t>
            </a:r>
          </a:p>
        </p:txBody>
      </p:sp>
    </p:spTree>
    <p:extLst>
      <p:ext uri="{BB962C8B-B14F-4D97-AF65-F5344CB8AC3E}">
        <p14:creationId xmlns:p14="http://schemas.microsoft.com/office/powerpoint/2010/main" val="2269536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8927802" y="371857"/>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7" name="TextBox 6"/>
          <p:cNvSpPr txBox="1"/>
          <p:nvPr/>
        </p:nvSpPr>
        <p:spPr>
          <a:xfrm>
            <a:off x="5531951" y="1154638"/>
            <a:ext cx="184731" cy="323165"/>
          </a:xfrm>
          <a:prstGeom prst="rect">
            <a:avLst/>
          </a:prstGeom>
          <a:noFill/>
        </p:spPr>
        <p:txBody>
          <a:bodyPr wrap="none" rtlCol="0" anchor="ctr" anchorCtr="0">
            <a:spAutoFit/>
          </a:bodyPr>
          <a:lstStyle/>
          <a:p>
            <a:endParaRPr lang="en-US" sz="1500" b="1" dirty="0">
              <a:solidFill>
                <a:schemeClr val="tx2"/>
              </a:solidFill>
              <a:latin typeface="Montserrat Bold" charset="0"/>
              <a:ea typeface="Montserrat Bold" charset="0"/>
              <a:cs typeface="Montserrat Bold" charset="0"/>
            </a:endParaRPr>
          </a:p>
        </p:txBody>
      </p:sp>
      <p:sp>
        <p:nvSpPr>
          <p:cNvPr id="9" name="TextBox 8"/>
          <p:cNvSpPr txBox="1"/>
          <p:nvPr/>
        </p:nvSpPr>
        <p:spPr>
          <a:xfrm>
            <a:off x="5939880" y="2700717"/>
            <a:ext cx="5499100" cy="1446550"/>
          </a:xfrm>
          <a:prstGeom prst="rect">
            <a:avLst/>
          </a:prstGeom>
          <a:noFill/>
        </p:spPr>
        <p:txBody>
          <a:bodyPr wrap="square" rtlCol="0" anchor="ctr" anchorCtr="0">
            <a:spAutoFit/>
          </a:bodyPr>
          <a:lstStyle/>
          <a:p>
            <a:pPr algn="ctr"/>
            <a:r>
              <a:rPr lang="en-US" sz="4400" b="1" dirty="0">
                <a:solidFill>
                  <a:schemeClr val="tx2"/>
                </a:solidFill>
                <a:latin typeface="Montserrat Bold" charset="0"/>
                <a:ea typeface="Montserrat Bold" charset="0"/>
                <a:cs typeface="Montserrat Bold" charset="0"/>
              </a:rPr>
              <a:t>FUNCTIONAL </a:t>
            </a:r>
          </a:p>
          <a:p>
            <a:pPr algn="ctr"/>
            <a:r>
              <a:rPr lang="en-US" sz="4400" b="1" dirty="0">
                <a:solidFill>
                  <a:schemeClr val="tx2"/>
                </a:solidFill>
                <a:latin typeface="Montserrat Bold" charset="0"/>
                <a:ea typeface="Montserrat Bold" charset="0"/>
                <a:cs typeface="Montserrat Bold" charset="0"/>
              </a:rPr>
              <a:t>REQUIREMENTS</a:t>
            </a:r>
          </a:p>
        </p:txBody>
      </p:sp>
      <p:sp>
        <p:nvSpPr>
          <p:cNvPr id="11" name="Rectangle 12"/>
          <p:cNvSpPr/>
          <p:nvPr/>
        </p:nvSpPr>
        <p:spPr>
          <a:xfrm>
            <a:off x="-1116762" y="-5008"/>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97425" y="68199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82723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8927802" y="371857"/>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7" name="TextBox 6"/>
          <p:cNvSpPr txBox="1"/>
          <p:nvPr/>
        </p:nvSpPr>
        <p:spPr>
          <a:xfrm>
            <a:off x="5531951" y="1154638"/>
            <a:ext cx="184731" cy="323165"/>
          </a:xfrm>
          <a:prstGeom prst="rect">
            <a:avLst/>
          </a:prstGeom>
          <a:noFill/>
        </p:spPr>
        <p:txBody>
          <a:bodyPr wrap="none" rtlCol="0" anchor="ctr" anchorCtr="0">
            <a:spAutoFit/>
          </a:bodyPr>
          <a:lstStyle/>
          <a:p>
            <a:endParaRPr lang="en-US" sz="1500" b="1" dirty="0">
              <a:solidFill>
                <a:schemeClr val="tx2"/>
              </a:solidFill>
              <a:latin typeface="Montserrat Bold" charset="0"/>
              <a:ea typeface="Montserrat Bold" charset="0"/>
              <a:cs typeface="Montserrat Bold" charset="0"/>
            </a:endParaRPr>
          </a:p>
        </p:txBody>
      </p:sp>
      <p:sp>
        <p:nvSpPr>
          <p:cNvPr id="9" name="TextBox 8"/>
          <p:cNvSpPr txBox="1"/>
          <p:nvPr/>
        </p:nvSpPr>
        <p:spPr>
          <a:xfrm>
            <a:off x="5939880" y="2700718"/>
            <a:ext cx="5499100" cy="1446550"/>
          </a:xfrm>
          <a:prstGeom prst="rect">
            <a:avLst/>
          </a:prstGeom>
          <a:noFill/>
        </p:spPr>
        <p:txBody>
          <a:bodyPr wrap="square" rtlCol="0" anchor="ctr" anchorCtr="0">
            <a:spAutoFit/>
          </a:bodyPr>
          <a:lstStyle/>
          <a:p>
            <a:pPr algn="ctr"/>
            <a:r>
              <a:rPr lang="en-US" sz="4400" b="1" dirty="0">
                <a:solidFill>
                  <a:schemeClr val="tx2"/>
                </a:solidFill>
                <a:latin typeface="Montserrat Bold" charset="0"/>
                <a:ea typeface="Montserrat Bold" charset="0"/>
                <a:cs typeface="Montserrat Bold" charset="0"/>
              </a:rPr>
              <a:t>NON-FUNCTIONAL </a:t>
            </a:r>
          </a:p>
          <a:p>
            <a:pPr algn="ctr"/>
            <a:r>
              <a:rPr lang="en-US" sz="4400" b="1" dirty="0">
                <a:solidFill>
                  <a:schemeClr val="tx2"/>
                </a:solidFill>
                <a:latin typeface="Montserrat Bold" charset="0"/>
                <a:ea typeface="Montserrat Bold" charset="0"/>
                <a:cs typeface="Montserrat Bold" charset="0"/>
              </a:rPr>
              <a:t>REQUIREMENTS</a:t>
            </a:r>
          </a:p>
        </p:txBody>
      </p:sp>
      <p:sp>
        <p:nvSpPr>
          <p:cNvPr id="11" name="Rectangle 12"/>
          <p:cNvSpPr/>
          <p:nvPr/>
        </p:nvSpPr>
        <p:spPr>
          <a:xfrm>
            <a:off x="-1116762" y="-5008"/>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97425" y="68199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50794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75" y="8944"/>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1450344" y="3562003"/>
            <a:ext cx="9291326"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Analysis Modeling</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4</a:t>
            </a:r>
          </a:p>
        </p:txBody>
      </p:sp>
    </p:spTree>
    <p:extLst>
      <p:ext uri="{BB962C8B-B14F-4D97-AF65-F5344CB8AC3E}">
        <p14:creationId xmlns:p14="http://schemas.microsoft.com/office/powerpoint/2010/main" val="23174232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516" r="12595"/>
          <a:stretch/>
        </p:blipFill>
        <p:spPr>
          <a:xfrm>
            <a:off x="-77788" y="467635"/>
            <a:ext cx="6669088" cy="6710425"/>
          </a:xfrm>
          <a:prstGeom prst="snip2DiagRect">
            <a:avLst/>
          </a:prstGeom>
        </p:spPr>
      </p:pic>
      <p:pic>
        <p:nvPicPr>
          <p:cNvPr id="7"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702" y="2208"/>
            <a:ext cx="12188826" cy="6866944"/>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8" name="Rectangle 12"/>
          <p:cNvSpPr/>
          <p:nvPr/>
        </p:nvSpPr>
        <p:spPr>
          <a:xfrm flipH="1">
            <a:off x="5495665" y="0"/>
            <a:ext cx="67151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 name="connsiteX0" fmla="*/ 0 w 6613525"/>
              <a:gd name="connsiteY0" fmla="*/ 0 h 6858000"/>
              <a:gd name="connsiteX1" fmla="*/ 6613525 w 6613525"/>
              <a:gd name="connsiteY1" fmla="*/ 0 h 6858000"/>
              <a:gd name="connsiteX2" fmla="*/ 4238625 w 6613525"/>
              <a:gd name="connsiteY2" fmla="*/ 6858000 h 6858000"/>
              <a:gd name="connsiteX3" fmla="*/ 0 w 6613525"/>
              <a:gd name="connsiteY3" fmla="*/ 6858000 h 6858000"/>
              <a:gd name="connsiteX4" fmla="*/ 0 w 6613525"/>
              <a:gd name="connsiteY4" fmla="*/ 0 h 6858000"/>
              <a:gd name="connsiteX0" fmla="*/ 0 w 6715125"/>
              <a:gd name="connsiteY0" fmla="*/ 0 h 6858000"/>
              <a:gd name="connsiteX1" fmla="*/ 6715125 w 6715125"/>
              <a:gd name="connsiteY1" fmla="*/ 0 h 6858000"/>
              <a:gd name="connsiteX2" fmla="*/ 4238625 w 6715125"/>
              <a:gd name="connsiteY2" fmla="*/ 6858000 h 6858000"/>
              <a:gd name="connsiteX3" fmla="*/ 0 w 6715125"/>
              <a:gd name="connsiteY3" fmla="*/ 6858000 h 6858000"/>
              <a:gd name="connsiteX4" fmla="*/ 0 w 67151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5" h="6858000">
                <a:moveTo>
                  <a:pt x="0" y="0"/>
                </a:moveTo>
                <a:lnTo>
                  <a:pt x="6715125" y="0"/>
                </a:lnTo>
                <a:lnTo>
                  <a:pt x="4238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p:cNvSpPr txBox="1"/>
          <p:nvPr/>
        </p:nvSpPr>
        <p:spPr>
          <a:xfrm>
            <a:off x="6284294" y="2772854"/>
            <a:ext cx="6121400" cy="1323439"/>
          </a:xfrm>
          <a:prstGeom prst="rect">
            <a:avLst/>
          </a:prstGeom>
          <a:noFill/>
        </p:spPr>
        <p:txBody>
          <a:bodyPr wrap="square" rtlCol="0">
            <a:spAutoFit/>
          </a:bodyPr>
          <a:lstStyle/>
          <a:p>
            <a:pPr algn="ctr"/>
            <a:r>
              <a:rPr lang="en-US" sz="4000" b="1" dirty="0">
                <a:solidFill>
                  <a:schemeClr val="bg1"/>
                </a:solidFill>
                <a:latin typeface="Montserrat"/>
              </a:rPr>
              <a:t>ACTIVITY</a:t>
            </a:r>
          </a:p>
          <a:p>
            <a:pPr algn="ctr"/>
            <a:r>
              <a:rPr lang="en-US" sz="4000" b="1" dirty="0">
                <a:solidFill>
                  <a:schemeClr val="bg1"/>
                </a:solidFill>
                <a:latin typeface="Montserrat"/>
              </a:rPr>
              <a:t>DIAGRAM</a:t>
            </a:r>
          </a:p>
        </p:txBody>
      </p:sp>
    </p:spTree>
    <p:extLst>
      <p:ext uri="{BB962C8B-B14F-4D97-AF65-F5344CB8AC3E}">
        <p14:creationId xmlns:p14="http://schemas.microsoft.com/office/powerpoint/2010/main" val="3101529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A64C7-5782-4C16-B91C-25DD43603132}"/>
              </a:ext>
            </a:extLst>
          </p:cNvPr>
          <p:cNvSpPr>
            <a:spLocks noGrp="1"/>
          </p:cNvSpPr>
          <p:nvPr>
            <p:ph idx="1"/>
          </p:nvPr>
        </p:nvSpPr>
        <p:spPr>
          <a:xfrm>
            <a:off x="838200" y="523875"/>
            <a:ext cx="10515600" cy="5653088"/>
          </a:xfrm>
        </p:spPr>
        <p:txBody>
          <a:bodyPr/>
          <a:lstStyle/>
          <a:p>
            <a:pPr marL="0" indent="0">
              <a:buNone/>
            </a:pPr>
            <a:r>
              <a:rPr lang="en-US" dirty="0"/>
              <a:t>The flow of actions is as follows: </a:t>
            </a:r>
          </a:p>
          <a:p>
            <a:r>
              <a:rPr lang="en-US" dirty="0"/>
              <a:t>1. The system will identify the visual input (the green pointer) and if detected properly, would proceed further. </a:t>
            </a:r>
          </a:p>
          <a:p>
            <a:r>
              <a:rPr lang="en-US" dirty="0"/>
              <a:t>2. Then the movements of the visual marker would be tracked. </a:t>
            </a:r>
          </a:p>
          <a:p>
            <a:r>
              <a:rPr lang="en-US" dirty="0"/>
              <a:t>3. After recording the trace, if training has already been performed, we would proceed to the next step, else training would be performed.</a:t>
            </a:r>
          </a:p>
          <a:p>
            <a:r>
              <a:rPr lang="en-US" dirty="0"/>
              <a:t>4. The digits, letters and operators will be classified and the equation will be constructed. The equation will be evaluated and the result will be displayed.</a:t>
            </a:r>
          </a:p>
        </p:txBody>
      </p:sp>
    </p:spTree>
    <p:extLst>
      <p:ext uri="{BB962C8B-B14F-4D97-AF65-F5344CB8AC3E}">
        <p14:creationId xmlns:p14="http://schemas.microsoft.com/office/powerpoint/2010/main" val="76938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6827" b="55198"/>
          <a:stretch/>
        </p:blipFill>
        <p:spPr>
          <a:xfrm>
            <a:off x="4229364" y="1892474"/>
            <a:ext cx="8456724" cy="3373597"/>
          </a:xfrm>
          <a:prstGeom prst="rect">
            <a:avLst/>
          </a:prstGeom>
        </p:spPr>
      </p:pic>
      <p:sp>
        <p:nvSpPr>
          <p:cNvPr id="46" name="TextBox 45"/>
          <p:cNvSpPr txBox="1"/>
          <p:nvPr/>
        </p:nvSpPr>
        <p:spPr>
          <a:xfrm>
            <a:off x="8927802" y="371857"/>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pic>
        <p:nvPicPr>
          <p:cNvPr id="3" name="Picture Placeholder 2"/>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7" name="TextBox 6"/>
          <p:cNvSpPr txBox="1"/>
          <p:nvPr/>
        </p:nvSpPr>
        <p:spPr>
          <a:xfrm>
            <a:off x="5531951" y="1154638"/>
            <a:ext cx="184731" cy="323165"/>
          </a:xfrm>
          <a:prstGeom prst="rect">
            <a:avLst/>
          </a:prstGeom>
          <a:noFill/>
        </p:spPr>
        <p:txBody>
          <a:bodyPr wrap="none" rtlCol="0" anchor="ctr" anchorCtr="0">
            <a:spAutoFit/>
          </a:bodyPr>
          <a:lstStyle/>
          <a:p>
            <a:endParaRPr lang="en-US" sz="1500" b="1" dirty="0">
              <a:solidFill>
                <a:schemeClr val="tx2"/>
              </a:solidFill>
              <a:latin typeface="Montserrat Bold" charset="0"/>
              <a:ea typeface="Montserrat Bold" charset="0"/>
              <a:cs typeface="Montserrat Bold" charset="0"/>
            </a:endParaRPr>
          </a:p>
        </p:txBody>
      </p:sp>
      <p:sp>
        <p:nvSpPr>
          <p:cNvPr id="13" name="Rectangle 12"/>
          <p:cNvSpPr/>
          <p:nvPr/>
        </p:nvSpPr>
        <p:spPr>
          <a:xfrm>
            <a:off x="-1116762" y="0"/>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46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p:nvSpPr>
        <p:spPr>
          <a:xfrm>
            <a:off x="-853106" y="2762272"/>
            <a:ext cx="6121400" cy="1323439"/>
          </a:xfrm>
          <a:prstGeom prst="rect">
            <a:avLst/>
          </a:prstGeom>
          <a:noFill/>
        </p:spPr>
        <p:txBody>
          <a:bodyPr wrap="square" rtlCol="0">
            <a:spAutoFit/>
          </a:bodyPr>
          <a:lstStyle/>
          <a:p>
            <a:pPr algn="ctr"/>
            <a:r>
              <a:rPr lang="en-US" sz="4000" b="1" dirty="0">
                <a:solidFill>
                  <a:schemeClr val="bg1"/>
                </a:solidFill>
                <a:latin typeface="Montserrat"/>
              </a:rPr>
              <a:t>DFD </a:t>
            </a:r>
          </a:p>
          <a:p>
            <a:pPr algn="ctr"/>
            <a:r>
              <a:rPr lang="en-US" sz="4000" b="1" dirty="0">
                <a:solidFill>
                  <a:schemeClr val="bg1"/>
                </a:solidFill>
                <a:latin typeface="Montserrat"/>
              </a:rPr>
              <a:t>LEVEL 0</a:t>
            </a:r>
          </a:p>
        </p:txBody>
      </p:sp>
    </p:spTree>
    <p:extLst>
      <p:ext uri="{BB962C8B-B14F-4D97-AF65-F5344CB8AC3E}">
        <p14:creationId xmlns:p14="http://schemas.microsoft.com/office/powerpoint/2010/main" val="20858951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k9.picdn.net/shutterstock/videos/3792839/thum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702" y="2208"/>
            <a:ext cx="12188826" cy="6866944"/>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8" name="Rectangle 12"/>
          <p:cNvSpPr/>
          <p:nvPr/>
        </p:nvSpPr>
        <p:spPr>
          <a:xfrm flipH="1">
            <a:off x="5495665" y="0"/>
            <a:ext cx="67151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 name="connsiteX0" fmla="*/ 0 w 6613525"/>
              <a:gd name="connsiteY0" fmla="*/ 0 h 6858000"/>
              <a:gd name="connsiteX1" fmla="*/ 6613525 w 6613525"/>
              <a:gd name="connsiteY1" fmla="*/ 0 h 6858000"/>
              <a:gd name="connsiteX2" fmla="*/ 4238625 w 6613525"/>
              <a:gd name="connsiteY2" fmla="*/ 6858000 h 6858000"/>
              <a:gd name="connsiteX3" fmla="*/ 0 w 6613525"/>
              <a:gd name="connsiteY3" fmla="*/ 6858000 h 6858000"/>
              <a:gd name="connsiteX4" fmla="*/ 0 w 6613525"/>
              <a:gd name="connsiteY4" fmla="*/ 0 h 6858000"/>
              <a:gd name="connsiteX0" fmla="*/ 0 w 6715125"/>
              <a:gd name="connsiteY0" fmla="*/ 0 h 6858000"/>
              <a:gd name="connsiteX1" fmla="*/ 6715125 w 6715125"/>
              <a:gd name="connsiteY1" fmla="*/ 0 h 6858000"/>
              <a:gd name="connsiteX2" fmla="*/ 4238625 w 6715125"/>
              <a:gd name="connsiteY2" fmla="*/ 6858000 h 6858000"/>
              <a:gd name="connsiteX3" fmla="*/ 0 w 6715125"/>
              <a:gd name="connsiteY3" fmla="*/ 6858000 h 6858000"/>
              <a:gd name="connsiteX4" fmla="*/ 0 w 67151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5" h="6858000">
                <a:moveTo>
                  <a:pt x="0" y="0"/>
                </a:moveTo>
                <a:lnTo>
                  <a:pt x="6715125" y="0"/>
                </a:lnTo>
                <a:lnTo>
                  <a:pt x="4238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p:cNvSpPr txBox="1"/>
          <p:nvPr/>
        </p:nvSpPr>
        <p:spPr>
          <a:xfrm>
            <a:off x="6284294" y="2772854"/>
            <a:ext cx="6121400" cy="1323439"/>
          </a:xfrm>
          <a:prstGeom prst="rect">
            <a:avLst/>
          </a:prstGeom>
          <a:noFill/>
        </p:spPr>
        <p:txBody>
          <a:bodyPr wrap="square" rtlCol="0">
            <a:spAutoFit/>
          </a:bodyPr>
          <a:lstStyle/>
          <a:p>
            <a:pPr algn="ctr"/>
            <a:r>
              <a:rPr lang="en-US" sz="4000" b="1" dirty="0">
                <a:solidFill>
                  <a:schemeClr val="bg1"/>
                </a:solidFill>
                <a:latin typeface="Montserrat"/>
              </a:rPr>
              <a:t>DFD</a:t>
            </a:r>
          </a:p>
          <a:p>
            <a:pPr algn="ctr"/>
            <a:r>
              <a:rPr lang="en-US" sz="4000" b="1" dirty="0">
                <a:solidFill>
                  <a:schemeClr val="bg1"/>
                </a:solidFill>
                <a:latin typeface="Montserrat"/>
              </a:rPr>
              <a:t>LEVEL 1</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77" t="5473" r="61892" b="11311"/>
          <a:stretch/>
        </p:blipFill>
        <p:spPr>
          <a:xfrm>
            <a:off x="500161" y="-183820"/>
            <a:ext cx="4800600" cy="7239000"/>
          </a:xfrm>
          <a:prstGeom prst="rect">
            <a:avLst/>
          </a:prstGeom>
        </p:spPr>
      </p:pic>
    </p:spTree>
    <p:extLst>
      <p:ext uri="{BB962C8B-B14F-4D97-AF65-F5344CB8AC3E}">
        <p14:creationId xmlns:p14="http://schemas.microsoft.com/office/powerpoint/2010/main" val="2538659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3883509" y="371857"/>
            <a:ext cx="4430060" cy="733534"/>
          </a:xfrm>
          <a:prstGeom prst="rect">
            <a:avLst/>
          </a:prstGeom>
          <a:noFill/>
        </p:spPr>
        <p:txBody>
          <a:bodyPr wrap="none" rtlCol="0">
            <a:spAutoFit/>
          </a:bodyPr>
          <a:lstStyle/>
          <a:p>
            <a:pPr algn="ctr">
              <a:lnSpc>
                <a:spcPts val="5000"/>
              </a:lnSpc>
            </a:pPr>
            <a:r>
              <a:rPr lang="en-US" sz="3300" b="1" dirty="0">
                <a:solidFill>
                  <a:schemeClr val="tx2"/>
                </a:solidFill>
                <a:latin typeface="Montserrat Bold" charset="0"/>
                <a:ea typeface="Montserrat Bold" charset="0"/>
                <a:cs typeface="Montserrat Bold" charset="0"/>
              </a:rPr>
              <a:t>TABLE OF CONTENT</a:t>
            </a:r>
          </a:p>
        </p:txBody>
      </p:sp>
      <p:sp>
        <p:nvSpPr>
          <p:cNvPr id="41" name="TextBox 40"/>
          <p:cNvSpPr txBox="1"/>
          <p:nvPr/>
        </p:nvSpPr>
        <p:spPr>
          <a:xfrm>
            <a:off x="7597874" y="3548381"/>
            <a:ext cx="1225015" cy="323165"/>
          </a:xfrm>
          <a:prstGeom prst="rect">
            <a:avLst/>
          </a:prstGeom>
          <a:noFill/>
        </p:spPr>
        <p:txBody>
          <a:bodyPr wrap="none" rtlCol="0" anchor="ctr" anchorCtr="0">
            <a:spAutoFit/>
          </a:bodyPr>
          <a:lstStyle/>
          <a:p>
            <a:r>
              <a:rPr lang="en-US" sz="1500" b="1" dirty="0">
                <a:solidFill>
                  <a:schemeClr val="tx2"/>
                </a:solidFill>
                <a:latin typeface="Montserrat Bold" charset="0"/>
                <a:ea typeface="Montserrat Bold" charset="0"/>
                <a:cs typeface="Montserrat Bold" charset="0"/>
              </a:rPr>
              <a:t>References</a:t>
            </a:r>
          </a:p>
        </p:txBody>
      </p:sp>
      <p:sp>
        <p:nvSpPr>
          <p:cNvPr id="42" name="Subtitle 2"/>
          <p:cNvSpPr txBox="1">
            <a:spLocks/>
          </p:cNvSpPr>
          <p:nvPr/>
        </p:nvSpPr>
        <p:spPr>
          <a:xfrm>
            <a:off x="7597874" y="3840399"/>
            <a:ext cx="3815847" cy="39193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List of references that we have </a:t>
            </a:r>
            <a:r>
              <a:rPr lang="en-US" sz="1350" dirty="0" err="1">
                <a:solidFill>
                  <a:schemeClr val="tx1"/>
                </a:solidFill>
                <a:latin typeface="Montserrat Light" charset="0"/>
                <a:ea typeface="Montserrat Light" charset="0"/>
                <a:cs typeface="Montserrat Light" charset="0"/>
              </a:rPr>
              <a:t>reffered</a:t>
            </a:r>
            <a:r>
              <a:rPr lang="en-US" sz="1350" dirty="0">
                <a:solidFill>
                  <a:schemeClr val="tx1"/>
                </a:solidFill>
                <a:latin typeface="Montserrat Light" charset="0"/>
                <a:ea typeface="Montserrat Light" charset="0"/>
                <a:cs typeface="Montserrat Light" charset="0"/>
              </a:rPr>
              <a:t> to</a:t>
            </a:r>
          </a:p>
        </p:txBody>
      </p:sp>
      <p:sp>
        <p:nvSpPr>
          <p:cNvPr id="43" name="TextBox 42"/>
          <p:cNvSpPr txBox="1"/>
          <p:nvPr/>
        </p:nvSpPr>
        <p:spPr>
          <a:xfrm>
            <a:off x="1715362" y="4712320"/>
            <a:ext cx="1871025" cy="323165"/>
          </a:xfrm>
          <a:prstGeom prst="rect">
            <a:avLst/>
          </a:prstGeom>
          <a:noFill/>
        </p:spPr>
        <p:txBody>
          <a:bodyPr wrap="none" rtlCol="0" anchor="ctr" anchorCtr="0">
            <a:spAutoFit/>
          </a:bodyPr>
          <a:lstStyle/>
          <a:p>
            <a:r>
              <a:rPr lang="en-US" sz="1500" b="1" dirty="0">
                <a:solidFill>
                  <a:schemeClr val="tx2"/>
                </a:solidFill>
                <a:latin typeface="Montserrat Bold" charset="0"/>
                <a:ea typeface="Montserrat Bold" charset="0"/>
                <a:cs typeface="Montserrat Bold" charset="0"/>
              </a:rPr>
              <a:t>Analysis Modeling</a:t>
            </a:r>
          </a:p>
        </p:txBody>
      </p:sp>
      <p:sp>
        <p:nvSpPr>
          <p:cNvPr id="44" name="Subtitle 2"/>
          <p:cNvSpPr txBox="1">
            <a:spLocks/>
          </p:cNvSpPr>
          <p:nvPr/>
        </p:nvSpPr>
        <p:spPr>
          <a:xfrm>
            <a:off x="1687725" y="4992772"/>
            <a:ext cx="3815847"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Includes different diagrams that explain the flow and functionalities of the system</a:t>
            </a:r>
          </a:p>
        </p:txBody>
      </p:sp>
      <p:sp>
        <p:nvSpPr>
          <p:cNvPr id="46" name="TextBox 45"/>
          <p:cNvSpPr txBox="1"/>
          <p:nvPr/>
        </p:nvSpPr>
        <p:spPr>
          <a:xfrm>
            <a:off x="7597874" y="2416736"/>
            <a:ext cx="1229824" cy="323165"/>
          </a:xfrm>
          <a:prstGeom prst="rect">
            <a:avLst/>
          </a:prstGeom>
          <a:noFill/>
        </p:spPr>
        <p:txBody>
          <a:bodyPr wrap="none" rtlCol="0" anchor="ctr" anchorCtr="0">
            <a:spAutoFit/>
          </a:bodyPr>
          <a:lstStyle/>
          <a:p>
            <a:r>
              <a:rPr lang="en-US" sz="1500" b="1" dirty="0">
                <a:solidFill>
                  <a:schemeClr val="tx2"/>
                </a:solidFill>
                <a:latin typeface="Montserrat Bold" charset="0"/>
                <a:ea typeface="Montserrat Bold" charset="0"/>
                <a:cs typeface="Montserrat Bold" charset="0"/>
              </a:rPr>
              <a:t>Conclusion</a:t>
            </a:r>
          </a:p>
        </p:txBody>
      </p:sp>
      <p:sp>
        <p:nvSpPr>
          <p:cNvPr id="49" name="Subtitle 2"/>
          <p:cNvSpPr txBox="1">
            <a:spLocks/>
          </p:cNvSpPr>
          <p:nvPr/>
        </p:nvSpPr>
        <p:spPr>
          <a:xfrm>
            <a:off x="7597874" y="2742218"/>
            <a:ext cx="3815847"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Concluding what we have presented in the project</a:t>
            </a:r>
          </a:p>
        </p:txBody>
      </p:sp>
      <p:sp>
        <p:nvSpPr>
          <p:cNvPr id="63" name="TextBox 62"/>
          <p:cNvSpPr txBox="1"/>
          <p:nvPr/>
        </p:nvSpPr>
        <p:spPr>
          <a:xfrm>
            <a:off x="6755703" y="2164781"/>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75000"/>
                  </a:schemeClr>
                </a:solidFill>
                <a:latin typeface="Montserrat Light" charset="0"/>
                <a:ea typeface="Montserrat Light" charset="0"/>
                <a:cs typeface="Montserrat Light" charset="0"/>
              </a:rPr>
              <a:t>6</a:t>
            </a:r>
          </a:p>
        </p:txBody>
      </p:sp>
      <p:sp>
        <p:nvSpPr>
          <p:cNvPr id="64" name="TextBox 63"/>
          <p:cNvSpPr txBox="1"/>
          <p:nvPr/>
        </p:nvSpPr>
        <p:spPr>
          <a:xfrm>
            <a:off x="6762408" y="3283919"/>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40000"/>
                    <a:lumOff val="60000"/>
                  </a:schemeClr>
                </a:solidFill>
                <a:latin typeface="Montserrat Light" charset="0"/>
                <a:ea typeface="Montserrat Light" charset="0"/>
                <a:cs typeface="Montserrat Light" charset="0"/>
              </a:rPr>
              <a:t>7</a:t>
            </a:r>
          </a:p>
        </p:txBody>
      </p:sp>
      <p:sp>
        <p:nvSpPr>
          <p:cNvPr id="65" name="TextBox 64"/>
          <p:cNvSpPr txBox="1"/>
          <p:nvPr/>
        </p:nvSpPr>
        <p:spPr>
          <a:xfrm>
            <a:off x="952314" y="4596903"/>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40000"/>
                    <a:lumOff val="60000"/>
                  </a:schemeClr>
                </a:solidFill>
                <a:latin typeface="Montserrat Light" charset="0"/>
                <a:ea typeface="Montserrat Light" charset="0"/>
                <a:cs typeface="Montserrat Light" charset="0"/>
              </a:rPr>
              <a:t>4</a:t>
            </a:r>
          </a:p>
        </p:txBody>
      </p:sp>
      <p:sp>
        <p:nvSpPr>
          <p:cNvPr id="66" name="TextBox 65"/>
          <p:cNvSpPr txBox="1"/>
          <p:nvPr/>
        </p:nvSpPr>
        <p:spPr>
          <a:xfrm>
            <a:off x="1717962" y="3548381"/>
            <a:ext cx="1708416" cy="323165"/>
          </a:xfrm>
          <a:prstGeom prst="rect">
            <a:avLst/>
          </a:prstGeom>
          <a:noFill/>
        </p:spPr>
        <p:txBody>
          <a:bodyPr wrap="none" rtlCol="0" anchor="ctr" anchorCtr="0">
            <a:spAutoFit/>
          </a:bodyPr>
          <a:lstStyle/>
          <a:p>
            <a:r>
              <a:rPr lang="en-US" sz="1500" b="1" dirty="0">
                <a:solidFill>
                  <a:schemeClr val="tx2"/>
                </a:solidFill>
                <a:latin typeface="Montserrat Bold" charset="0"/>
                <a:ea typeface="Montserrat Bold" charset="0"/>
                <a:cs typeface="Montserrat Bold" charset="0"/>
              </a:rPr>
              <a:t>System Analysis</a:t>
            </a:r>
          </a:p>
        </p:txBody>
      </p:sp>
      <p:sp>
        <p:nvSpPr>
          <p:cNvPr id="67" name="Subtitle 2"/>
          <p:cNvSpPr txBox="1">
            <a:spLocks/>
          </p:cNvSpPr>
          <p:nvPr/>
        </p:nvSpPr>
        <p:spPr>
          <a:xfrm>
            <a:off x="1715362" y="3845688"/>
            <a:ext cx="3815847"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Includes different types of requirements and use case of the system</a:t>
            </a:r>
          </a:p>
        </p:txBody>
      </p:sp>
      <p:sp>
        <p:nvSpPr>
          <p:cNvPr id="71" name="Subtitle 2"/>
          <p:cNvSpPr txBox="1">
            <a:spLocks/>
          </p:cNvSpPr>
          <p:nvPr/>
        </p:nvSpPr>
        <p:spPr>
          <a:xfrm>
            <a:off x="1709919" y="1395817"/>
            <a:ext cx="3815847"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Includes description, problem formulation, motivation, solution and scope of project</a:t>
            </a:r>
          </a:p>
        </p:txBody>
      </p:sp>
      <p:sp>
        <p:nvSpPr>
          <p:cNvPr id="72" name="TextBox 71"/>
          <p:cNvSpPr txBox="1"/>
          <p:nvPr/>
        </p:nvSpPr>
        <p:spPr>
          <a:xfrm>
            <a:off x="1715362" y="2416736"/>
            <a:ext cx="2023311" cy="323165"/>
          </a:xfrm>
          <a:prstGeom prst="rect">
            <a:avLst/>
          </a:prstGeom>
          <a:noFill/>
        </p:spPr>
        <p:txBody>
          <a:bodyPr wrap="none" rtlCol="0" anchor="ctr" anchorCtr="0">
            <a:spAutoFit/>
          </a:bodyPr>
          <a:lstStyle/>
          <a:p>
            <a:r>
              <a:rPr lang="en-US" sz="1500" b="1" dirty="0">
                <a:solidFill>
                  <a:schemeClr val="tx2"/>
                </a:solidFill>
                <a:latin typeface="Montserrat Bold" charset="0"/>
                <a:ea typeface="Montserrat Bold" charset="0"/>
                <a:cs typeface="Montserrat Bold" charset="0"/>
              </a:rPr>
              <a:t>Review of Literature</a:t>
            </a:r>
          </a:p>
        </p:txBody>
      </p:sp>
      <p:sp>
        <p:nvSpPr>
          <p:cNvPr id="73" name="Subtitle 2"/>
          <p:cNvSpPr txBox="1">
            <a:spLocks/>
          </p:cNvSpPr>
          <p:nvPr/>
        </p:nvSpPr>
        <p:spPr>
          <a:xfrm>
            <a:off x="1709919" y="2700667"/>
            <a:ext cx="4249404"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Includes summary of knowledge gained about existing technologies and what has to be done by us</a:t>
            </a:r>
          </a:p>
        </p:txBody>
      </p:sp>
      <p:sp>
        <p:nvSpPr>
          <p:cNvPr id="74" name="TextBox 73"/>
          <p:cNvSpPr txBox="1"/>
          <p:nvPr/>
        </p:nvSpPr>
        <p:spPr>
          <a:xfrm>
            <a:off x="948707" y="2171496"/>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75000"/>
                  </a:schemeClr>
                </a:solidFill>
                <a:latin typeface="Montserrat Light" charset="0"/>
                <a:ea typeface="Montserrat Light" charset="0"/>
                <a:cs typeface="Montserrat Light" charset="0"/>
              </a:rPr>
              <a:t>2</a:t>
            </a:r>
          </a:p>
        </p:txBody>
      </p:sp>
      <p:sp>
        <p:nvSpPr>
          <p:cNvPr id="75" name="TextBox 74"/>
          <p:cNvSpPr txBox="1"/>
          <p:nvPr/>
        </p:nvSpPr>
        <p:spPr>
          <a:xfrm>
            <a:off x="968745" y="3283919"/>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60000"/>
                    <a:lumOff val="40000"/>
                  </a:schemeClr>
                </a:solidFill>
                <a:latin typeface="Montserrat Light" charset="0"/>
                <a:ea typeface="Montserrat Light" charset="0"/>
                <a:cs typeface="Montserrat Light" charset="0"/>
              </a:rPr>
              <a:t>3</a:t>
            </a:r>
          </a:p>
        </p:txBody>
      </p:sp>
      <p:sp>
        <p:nvSpPr>
          <p:cNvPr id="76" name="TextBox 75"/>
          <p:cNvSpPr txBox="1"/>
          <p:nvPr/>
        </p:nvSpPr>
        <p:spPr>
          <a:xfrm>
            <a:off x="948708" y="981030"/>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50000"/>
                  </a:schemeClr>
                </a:solidFill>
                <a:latin typeface="Montserrat Light" charset="0"/>
                <a:ea typeface="Montserrat Light" charset="0"/>
                <a:cs typeface="Montserrat Light" charset="0"/>
              </a:rPr>
              <a:t>1</a:t>
            </a:r>
          </a:p>
        </p:txBody>
      </p:sp>
      <p:sp>
        <p:nvSpPr>
          <p:cNvPr id="22" name="TextBox 21"/>
          <p:cNvSpPr txBox="1"/>
          <p:nvPr/>
        </p:nvSpPr>
        <p:spPr>
          <a:xfrm>
            <a:off x="6740367" y="981941"/>
            <a:ext cx="595035" cy="1010533"/>
          </a:xfrm>
          <a:prstGeom prst="rect">
            <a:avLst/>
          </a:prstGeom>
          <a:noFill/>
        </p:spPr>
        <p:txBody>
          <a:bodyPr wrap="none" tIns="320040" rtlCol="0">
            <a:spAutoFit/>
          </a:bodyPr>
          <a:lstStyle/>
          <a:p>
            <a:pPr algn="ctr">
              <a:lnSpc>
                <a:spcPts val="5000"/>
              </a:lnSpc>
            </a:pPr>
            <a:r>
              <a:rPr lang="en-US" sz="5750" dirty="0">
                <a:solidFill>
                  <a:schemeClr val="accent5">
                    <a:lumMod val="50000"/>
                  </a:schemeClr>
                </a:solidFill>
                <a:latin typeface="Montserrat Light" charset="0"/>
                <a:ea typeface="Montserrat Light" charset="0"/>
                <a:cs typeface="Montserrat Light" charset="0"/>
              </a:rPr>
              <a:t>5</a:t>
            </a:r>
          </a:p>
        </p:txBody>
      </p:sp>
      <p:sp>
        <p:nvSpPr>
          <p:cNvPr id="23" name="TextBox 22"/>
          <p:cNvSpPr txBox="1"/>
          <p:nvPr/>
        </p:nvSpPr>
        <p:spPr>
          <a:xfrm>
            <a:off x="7597874" y="1136951"/>
            <a:ext cx="1468685" cy="323165"/>
          </a:xfrm>
          <a:prstGeom prst="rect">
            <a:avLst/>
          </a:prstGeom>
          <a:noFill/>
        </p:spPr>
        <p:txBody>
          <a:bodyPr wrap="square" rtlCol="0" anchor="ctr" anchorCtr="0">
            <a:spAutoFit/>
          </a:bodyPr>
          <a:lstStyle/>
          <a:p>
            <a:r>
              <a:rPr lang="en-US" sz="1500" b="1" dirty="0">
                <a:solidFill>
                  <a:schemeClr val="tx2"/>
                </a:solidFill>
                <a:latin typeface="Montserrat Bold" charset="0"/>
                <a:ea typeface="Montserrat Bold" charset="0"/>
                <a:cs typeface="Montserrat Bold" charset="0"/>
              </a:rPr>
              <a:t>Design</a:t>
            </a:r>
          </a:p>
        </p:txBody>
      </p:sp>
      <p:sp>
        <p:nvSpPr>
          <p:cNvPr id="24" name="Subtitle 2"/>
          <p:cNvSpPr txBox="1">
            <a:spLocks/>
          </p:cNvSpPr>
          <p:nvPr/>
        </p:nvSpPr>
        <p:spPr>
          <a:xfrm>
            <a:off x="7597874" y="1404362"/>
            <a:ext cx="3815847"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150"/>
              </a:lnSpc>
            </a:pPr>
            <a:r>
              <a:rPr lang="en-US" sz="1350" dirty="0">
                <a:solidFill>
                  <a:schemeClr val="tx1"/>
                </a:solidFill>
                <a:latin typeface="Montserrat Light" charset="0"/>
                <a:ea typeface="Montserrat Light" charset="0"/>
                <a:cs typeface="Montserrat Light" charset="0"/>
              </a:rPr>
              <a:t>Includes the architectural diagram and the user interface design</a:t>
            </a:r>
          </a:p>
        </p:txBody>
      </p:sp>
      <p:sp>
        <p:nvSpPr>
          <p:cNvPr id="25" name="TextBox 24"/>
          <p:cNvSpPr txBox="1"/>
          <p:nvPr/>
        </p:nvSpPr>
        <p:spPr>
          <a:xfrm>
            <a:off x="1717962" y="1101245"/>
            <a:ext cx="1468685" cy="323165"/>
          </a:xfrm>
          <a:prstGeom prst="rect">
            <a:avLst/>
          </a:prstGeom>
          <a:noFill/>
        </p:spPr>
        <p:txBody>
          <a:bodyPr wrap="square" rtlCol="0" anchor="ctr" anchorCtr="0">
            <a:spAutoFit/>
          </a:bodyPr>
          <a:lstStyle/>
          <a:p>
            <a:r>
              <a:rPr lang="en-US" sz="1500" b="1" dirty="0">
                <a:solidFill>
                  <a:schemeClr val="tx2"/>
                </a:solidFill>
                <a:latin typeface="Montserrat Bold" charset="0"/>
                <a:ea typeface="Montserrat Bold" charset="0"/>
                <a:cs typeface="Montserrat Bold" charset="0"/>
              </a:rPr>
              <a:t>Introduction</a:t>
            </a:r>
          </a:p>
        </p:txBody>
      </p:sp>
    </p:spTree>
    <p:extLst>
      <p:ext uri="{BB962C8B-B14F-4D97-AF65-F5344CB8AC3E}">
        <p14:creationId xmlns:p14="http://schemas.microsoft.com/office/powerpoint/2010/main" val="30090891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dhruv\Downloads\New Simple Colored Gantt Chart Sample.jpg"/>
          <p:cNvPicPr/>
          <p:nvPr/>
        </p:nvPicPr>
        <p:blipFill rotWithShape="1">
          <a:blip r:embed="rId2" cstate="print">
            <a:extLst>
              <a:ext uri="{28A0092B-C50C-407E-A947-70E740481C1C}">
                <a14:useLocalDpi xmlns:a14="http://schemas.microsoft.com/office/drawing/2010/main" val="0"/>
              </a:ext>
            </a:extLst>
          </a:blip>
          <a:srcRect l="3203" t="33732" r="9949" b="19779"/>
          <a:stretch/>
        </p:blipFill>
        <p:spPr bwMode="auto">
          <a:xfrm>
            <a:off x="941405" y="1117600"/>
            <a:ext cx="10312400" cy="5435600"/>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5018624" y="228826"/>
            <a:ext cx="2157963" cy="669607"/>
          </a:xfrm>
          <a:prstGeom prst="rect">
            <a:avLst/>
          </a:prstGeom>
          <a:noFill/>
        </p:spPr>
        <p:txBody>
          <a:bodyPr wrap="none" rtlCol="0">
            <a:spAutoFit/>
          </a:bodyPr>
          <a:lstStyle/>
          <a:p>
            <a:pPr algn="ctr" defTabSz="914217">
              <a:lnSpc>
                <a:spcPts val="5000"/>
              </a:lnSpc>
            </a:pPr>
            <a:r>
              <a:rPr lang="en-US" sz="3300" b="1" dirty="0">
                <a:solidFill>
                  <a:srgbClr val="445469"/>
                </a:solidFill>
                <a:latin typeface="Montserrat Bold" charset="0"/>
                <a:ea typeface="Montserrat Bold" charset="0"/>
                <a:cs typeface="Montserrat Bold" charset="0"/>
              </a:rPr>
              <a:t>TIMELINE</a:t>
            </a:r>
          </a:p>
        </p:txBody>
      </p:sp>
    </p:spTree>
    <p:extLst>
      <p:ext uri="{BB962C8B-B14F-4D97-AF65-F5344CB8AC3E}">
        <p14:creationId xmlns:p14="http://schemas.microsoft.com/office/powerpoint/2010/main" val="230029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75" y="8944"/>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4283648" y="3562003"/>
            <a:ext cx="362471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Design</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5</a:t>
            </a:r>
          </a:p>
        </p:txBody>
      </p:sp>
    </p:spTree>
    <p:extLst>
      <p:ext uri="{BB962C8B-B14F-4D97-AF65-F5344CB8AC3E}">
        <p14:creationId xmlns:p14="http://schemas.microsoft.com/office/powerpoint/2010/main" val="38899393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6FAA-A9DE-4ECB-9448-F602F5133ECE}"/>
              </a:ext>
            </a:extLst>
          </p:cNvPr>
          <p:cNvSpPr>
            <a:spLocks noGrp="1"/>
          </p:cNvSpPr>
          <p:nvPr>
            <p:ph type="title"/>
          </p:nvPr>
        </p:nvSpPr>
        <p:spPr/>
        <p:txBody>
          <a:bodyPr/>
          <a:lstStyle/>
          <a:p>
            <a:r>
              <a:rPr lang="en-US" dirty="0"/>
              <a:t>CNN MODEL</a:t>
            </a:r>
          </a:p>
        </p:txBody>
      </p:sp>
      <p:pic>
        <p:nvPicPr>
          <p:cNvPr id="7" name="Picture 6">
            <a:extLst>
              <a:ext uri="{FF2B5EF4-FFF2-40B4-BE49-F238E27FC236}">
                <a16:creationId xmlns:a16="http://schemas.microsoft.com/office/drawing/2014/main" id="{E3F6DC14-D924-4230-9CB2-7B25396EF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914" y="298450"/>
            <a:ext cx="6125936" cy="6127750"/>
          </a:xfrm>
          <a:prstGeom prst="rect">
            <a:avLst/>
          </a:prstGeom>
        </p:spPr>
      </p:pic>
    </p:spTree>
    <p:extLst>
      <p:ext uri="{BB962C8B-B14F-4D97-AF65-F5344CB8AC3E}">
        <p14:creationId xmlns:p14="http://schemas.microsoft.com/office/powerpoint/2010/main" val="243516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950" y="172792"/>
            <a:ext cx="6528398" cy="6502400"/>
          </a:xfrm>
          <a:prstGeom prst="rect">
            <a:avLst/>
          </a:prstGeom>
        </p:spPr>
      </p:pic>
      <p:sp>
        <p:nvSpPr>
          <p:cNvPr id="46" name="TextBox 45"/>
          <p:cNvSpPr txBox="1"/>
          <p:nvPr/>
        </p:nvSpPr>
        <p:spPr>
          <a:xfrm>
            <a:off x="8927802" y="371857"/>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pic>
        <p:nvPicPr>
          <p:cNvPr id="3" name="Picture Placeholder 2"/>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7" name="TextBox 6"/>
          <p:cNvSpPr txBox="1"/>
          <p:nvPr/>
        </p:nvSpPr>
        <p:spPr>
          <a:xfrm>
            <a:off x="5531951" y="1154638"/>
            <a:ext cx="184731" cy="323165"/>
          </a:xfrm>
          <a:prstGeom prst="rect">
            <a:avLst/>
          </a:prstGeom>
          <a:noFill/>
        </p:spPr>
        <p:txBody>
          <a:bodyPr wrap="none" rtlCol="0" anchor="ctr" anchorCtr="0">
            <a:spAutoFit/>
          </a:bodyPr>
          <a:lstStyle/>
          <a:p>
            <a:endParaRPr lang="en-US" sz="1500" b="1" dirty="0">
              <a:solidFill>
                <a:schemeClr val="tx2"/>
              </a:solidFill>
              <a:latin typeface="Montserrat Bold" charset="0"/>
              <a:ea typeface="Montserrat Bold" charset="0"/>
              <a:cs typeface="Montserrat Bold" charset="0"/>
            </a:endParaRPr>
          </a:p>
        </p:txBody>
      </p:sp>
      <p:sp>
        <p:nvSpPr>
          <p:cNvPr id="13" name="Rectangle 12"/>
          <p:cNvSpPr/>
          <p:nvPr/>
        </p:nvSpPr>
        <p:spPr>
          <a:xfrm>
            <a:off x="-1116762" y="0"/>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46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p:cNvSpPr txBox="1"/>
          <p:nvPr/>
        </p:nvSpPr>
        <p:spPr>
          <a:xfrm>
            <a:off x="-853106" y="2762272"/>
            <a:ext cx="6121400" cy="1323439"/>
          </a:xfrm>
          <a:prstGeom prst="rect">
            <a:avLst/>
          </a:prstGeom>
          <a:noFill/>
        </p:spPr>
        <p:txBody>
          <a:bodyPr wrap="square" rtlCol="0">
            <a:spAutoFit/>
          </a:bodyPr>
          <a:lstStyle/>
          <a:p>
            <a:pPr algn="ctr"/>
            <a:r>
              <a:rPr lang="en-US" sz="4000" b="1" dirty="0">
                <a:solidFill>
                  <a:schemeClr val="bg1"/>
                </a:solidFill>
                <a:latin typeface="Montserrat"/>
              </a:rPr>
              <a:t>ARCHITECTURAL </a:t>
            </a:r>
          </a:p>
          <a:p>
            <a:pPr algn="ctr"/>
            <a:r>
              <a:rPr lang="en-US" sz="4000" b="1" dirty="0">
                <a:solidFill>
                  <a:schemeClr val="bg1"/>
                </a:solidFill>
                <a:latin typeface="Montserrat"/>
              </a:rPr>
              <a:t>DIAGRAM</a:t>
            </a:r>
          </a:p>
        </p:txBody>
      </p:sp>
    </p:spTree>
    <p:extLst>
      <p:ext uri="{BB962C8B-B14F-4D97-AF65-F5344CB8AC3E}">
        <p14:creationId xmlns:p14="http://schemas.microsoft.com/office/powerpoint/2010/main" val="10100739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75" y="8944"/>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3611189" y="356200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UI Design</a:t>
            </a:r>
          </a:p>
        </p:txBody>
      </p:sp>
    </p:spTree>
    <p:extLst>
      <p:ext uri="{BB962C8B-B14F-4D97-AF65-F5344CB8AC3E}">
        <p14:creationId xmlns:p14="http://schemas.microsoft.com/office/powerpoint/2010/main" val="29381745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4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99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8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512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9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2965175" y="3562003"/>
            <a:ext cx="6261651"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Introduction</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1</a:t>
            </a:r>
          </a:p>
        </p:txBody>
      </p:sp>
    </p:spTree>
    <p:extLst>
      <p:ext uri="{BB962C8B-B14F-4D97-AF65-F5344CB8AC3E}">
        <p14:creationId xmlns:p14="http://schemas.microsoft.com/office/powerpoint/2010/main" val="34656867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75" y="8944"/>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3190403" y="3562003"/>
            <a:ext cx="5811206"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Conclusion</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6</a:t>
            </a:r>
          </a:p>
        </p:txBody>
      </p:sp>
    </p:spTree>
    <p:extLst>
      <p:ext uri="{BB962C8B-B14F-4D97-AF65-F5344CB8AC3E}">
        <p14:creationId xmlns:p14="http://schemas.microsoft.com/office/powerpoint/2010/main" val="22464234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BA15-047B-4641-8F20-7FB36560248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9FDB5D-18CD-472C-BCC8-54B7A3A4BD9F}"/>
              </a:ext>
            </a:extLst>
          </p:cNvPr>
          <p:cNvSpPr>
            <a:spLocks noGrp="1"/>
          </p:cNvSpPr>
          <p:nvPr>
            <p:ph idx="1"/>
          </p:nvPr>
        </p:nvSpPr>
        <p:spPr/>
        <p:txBody>
          <a:bodyPr>
            <a:normAutofit lnSpcReduction="10000"/>
          </a:bodyPr>
          <a:lstStyle/>
          <a:p>
            <a:r>
              <a:rPr lang="en-US" dirty="0"/>
              <a:t>Thus, an air writing system for computation of equations is developed using open computer vision for gesture recognition and neural networks for generating output of the equation. </a:t>
            </a:r>
          </a:p>
          <a:p>
            <a:r>
              <a:rPr lang="en-US" dirty="0"/>
              <a:t>The system extracts the path traced by the visual input and records it to be matched with the images stored in the database. The Convolutional Neural Network model is trained to recognize this input pattern and identify the numeral or operator and form a logical equation. </a:t>
            </a:r>
          </a:p>
          <a:p>
            <a:r>
              <a:rPr lang="en-US" dirty="0"/>
              <a:t>The objective of this project is to minimize the input complexity and provide an alternative to generate solution quickly. This system can be used for obtaining an optimal strategy with high efficiency.</a:t>
            </a:r>
          </a:p>
        </p:txBody>
      </p:sp>
    </p:spTree>
    <p:extLst>
      <p:ext uri="{BB962C8B-B14F-4D97-AF65-F5344CB8AC3E}">
        <p14:creationId xmlns:p14="http://schemas.microsoft.com/office/powerpoint/2010/main" val="155462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75" y="8944"/>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3216853" y="3562003"/>
            <a:ext cx="5758307"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References</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7</a:t>
            </a:r>
          </a:p>
        </p:txBody>
      </p:sp>
    </p:spTree>
    <p:extLst>
      <p:ext uri="{BB962C8B-B14F-4D97-AF65-F5344CB8AC3E}">
        <p14:creationId xmlns:p14="http://schemas.microsoft.com/office/powerpoint/2010/main" val="16298725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8927802" y="381093"/>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4228"/>
            <a:ext cx="6648711" cy="6858000"/>
          </a:xfrm>
        </p:spPr>
      </p:pic>
      <p:sp>
        <p:nvSpPr>
          <p:cNvPr id="7" name="TextBox 6"/>
          <p:cNvSpPr txBox="1"/>
          <p:nvPr/>
        </p:nvSpPr>
        <p:spPr>
          <a:xfrm>
            <a:off x="5531951" y="1163874"/>
            <a:ext cx="184731" cy="323165"/>
          </a:xfrm>
          <a:prstGeom prst="rect">
            <a:avLst/>
          </a:prstGeom>
          <a:noFill/>
        </p:spPr>
        <p:txBody>
          <a:bodyPr wrap="none" rtlCol="0" anchor="ctr" anchorCtr="0">
            <a:spAutoFit/>
          </a:bodyPr>
          <a:lstStyle/>
          <a:p>
            <a:endParaRPr lang="en-US" sz="1500" b="1" dirty="0">
              <a:solidFill>
                <a:schemeClr val="tx2"/>
              </a:solidFill>
              <a:latin typeface="Montserrat Bold" charset="0"/>
              <a:ea typeface="Montserrat Bold" charset="0"/>
              <a:cs typeface="Montserrat Bold" charset="0"/>
            </a:endParaRPr>
          </a:p>
        </p:txBody>
      </p:sp>
      <p:sp>
        <p:nvSpPr>
          <p:cNvPr id="13" name="Rectangle 12"/>
          <p:cNvSpPr/>
          <p:nvPr/>
        </p:nvSpPr>
        <p:spPr>
          <a:xfrm>
            <a:off x="-1116762" y="9236"/>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 name="connsiteX0" fmla="*/ 0 w 6613525"/>
              <a:gd name="connsiteY0" fmla="*/ 0 h 6870700"/>
              <a:gd name="connsiteX1" fmla="*/ 6613525 w 6613525"/>
              <a:gd name="connsiteY1" fmla="*/ 0 h 6870700"/>
              <a:gd name="connsiteX2" fmla="*/ 4822825 w 6613525"/>
              <a:gd name="connsiteY2" fmla="*/ 6870700 h 6870700"/>
              <a:gd name="connsiteX3" fmla="*/ 0 w 6613525"/>
              <a:gd name="connsiteY3" fmla="*/ 6858000 h 6870700"/>
              <a:gd name="connsiteX4" fmla="*/ 0 w 6613525"/>
              <a:gd name="connsiteY4" fmla="*/ 0 h 6870700"/>
              <a:gd name="connsiteX0" fmla="*/ 0 w 6613525"/>
              <a:gd name="connsiteY0" fmla="*/ 0 h 6883400"/>
              <a:gd name="connsiteX1" fmla="*/ 6613525 w 6613525"/>
              <a:gd name="connsiteY1" fmla="*/ 0 h 6883400"/>
              <a:gd name="connsiteX2" fmla="*/ 4822825 w 6613525"/>
              <a:gd name="connsiteY2" fmla="*/ 6883400 h 6883400"/>
              <a:gd name="connsiteX3" fmla="*/ 0 w 6613525"/>
              <a:gd name="connsiteY3" fmla="*/ 6858000 h 6883400"/>
              <a:gd name="connsiteX4" fmla="*/ 0 w 6613525"/>
              <a:gd name="connsiteY4" fmla="*/ 0 h 6883400"/>
              <a:gd name="connsiteX0" fmla="*/ 0 w 6613525"/>
              <a:gd name="connsiteY0" fmla="*/ 0 h 6858000"/>
              <a:gd name="connsiteX1" fmla="*/ 6613525 w 6613525"/>
              <a:gd name="connsiteY1" fmla="*/ 0 h 6858000"/>
              <a:gd name="connsiteX2" fmla="*/ 4746625 w 6613525"/>
              <a:gd name="connsiteY2" fmla="*/ 68580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46625" y="68580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p:cNvSpPr txBox="1"/>
          <p:nvPr/>
        </p:nvSpPr>
        <p:spPr>
          <a:xfrm>
            <a:off x="5531950" y="790197"/>
            <a:ext cx="5967318" cy="5286062"/>
          </a:xfrm>
          <a:prstGeom prst="rect">
            <a:avLst/>
          </a:prstGeom>
          <a:noFill/>
        </p:spPr>
        <p:txBody>
          <a:bodyPr wrap="square" rtlCol="0">
            <a:spAutoFit/>
          </a:bodyPr>
          <a:lstStyle/>
          <a:p>
            <a:r>
              <a:rPr lang="en-US" sz="1350" dirty="0">
                <a:latin typeface="Montserrat"/>
              </a:rPr>
              <a:t>[1] 2016 International Conference on Emerging ELearning Technologies and Applications (ICETA). IEEE.</a:t>
            </a:r>
          </a:p>
          <a:p>
            <a:r>
              <a:rPr lang="en-US" sz="1350" dirty="0">
                <a:latin typeface="Montserrat"/>
              </a:rPr>
              <a:t> </a:t>
            </a:r>
          </a:p>
          <a:p>
            <a:r>
              <a:rPr lang="en-US" sz="1350" dirty="0">
                <a:latin typeface="Montserrat"/>
              </a:rPr>
              <a:t>[2] K. Huang, L. Wang, T. Tan, and S. Maybank, "A real-time object detecting and tracking system for outdoor night surveillance," Pattern Recognition, vol. 41, no. 1, pp. 432-444, 2008.</a:t>
            </a:r>
          </a:p>
          <a:p>
            <a:r>
              <a:rPr lang="en-US" sz="1350" dirty="0">
                <a:latin typeface="Montserrat"/>
              </a:rPr>
              <a:t> </a:t>
            </a:r>
          </a:p>
          <a:p>
            <a:r>
              <a:rPr lang="en-US" sz="1350" dirty="0">
                <a:latin typeface="Montserrat"/>
              </a:rPr>
              <a:t>[3] </a:t>
            </a:r>
            <a:r>
              <a:rPr lang="en-US" sz="1350" dirty="0" err="1">
                <a:latin typeface="Montserrat"/>
              </a:rPr>
              <a:t>Burel</a:t>
            </a:r>
            <a:r>
              <a:rPr lang="en-US" sz="1350" dirty="0">
                <a:latin typeface="Montserrat"/>
              </a:rPr>
              <a:t>, G., et al. “Recognition of Handwritten Digits by Image Processing and Neural Network.” [Proceedings 1992] IJCNN International Joint Conference on Neural Networks, doi:10.1109/ijcnn.1992.227098.</a:t>
            </a:r>
          </a:p>
          <a:p>
            <a:r>
              <a:rPr lang="en-US" sz="1350" dirty="0">
                <a:latin typeface="Montserrat"/>
              </a:rPr>
              <a:t> </a:t>
            </a:r>
          </a:p>
          <a:p>
            <a:r>
              <a:rPr lang="en-US" sz="1350" dirty="0">
                <a:latin typeface="Montserrat"/>
              </a:rPr>
              <a:t>[4] J. Li, F. Li, and M. Zhang, "A Real-time Detecting and Tracking Method for Moving Objects Based on Color Video," in 2009 Sixth International Conference on Computer Graphics, Imaging and Visualization. IEEE, 2009, pp. 317-322.</a:t>
            </a:r>
          </a:p>
          <a:p>
            <a:r>
              <a:rPr lang="en-US" sz="1350" dirty="0">
                <a:latin typeface="Montserrat"/>
              </a:rPr>
              <a:t> </a:t>
            </a:r>
          </a:p>
          <a:p>
            <a:r>
              <a:rPr lang="en-US" sz="1350" dirty="0">
                <a:latin typeface="Montserrat"/>
              </a:rPr>
              <a:t>[5] </a:t>
            </a:r>
            <a:r>
              <a:rPr lang="en-US" sz="1350" dirty="0" err="1">
                <a:latin typeface="Montserrat"/>
              </a:rPr>
              <a:t>Poularakis</a:t>
            </a:r>
            <a:r>
              <a:rPr lang="en-US" sz="1350" dirty="0">
                <a:latin typeface="Montserrat"/>
              </a:rPr>
              <a:t>, </a:t>
            </a:r>
            <a:r>
              <a:rPr lang="en-US" sz="1350" dirty="0" err="1">
                <a:latin typeface="Montserrat"/>
              </a:rPr>
              <a:t>Stergios</a:t>
            </a:r>
            <a:r>
              <a:rPr lang="en-US" sz="1350" dirty="0">
                <a:latin typeface="Montserrat"/>
              </a:rPr>
              <a:t>, and </a:t>
            </a:r>
            <a:r>
              <a:rPr lang="en-US" sz="1350" dirty="0" err="1">
                <a:latin typeface="Montserrat"/>
              </a:rPr>
              <a:t>Ioannis</a:t>
            </a:r>
            <a:r>
              <a:rPr lang="en-US" sz="1350" dirty="0">
                <a:latin typeface="Montserrat"/>
              </a:rPr>
              <a:t> </a:t>
            </a:r>
            <a:r>
              <a:rPr lang="en-US" sz="1350" dirty="0" err="1">
                <a:latin typeface="Montserrat"/>
              </a:rPr>
              <a:t>Katsavounidis</a:t>
            </a:r>
            <a:r>
              <a:rPr lang="en-US" sz="1350" dirty="0">
                <a:latin typeface="Montserrat"/>
              </a:rPr>
              <a:t>. “Low-Complexity Hand Gesture Recognition System for Continuous Streams of Digits and Letters.” </a:t>
            </a:r>
            <a:r>
              <a:rPr lang="en-US" sz="1350" i="1" dirty="0">
                <a:latin typeface="Montserrat"/>
              </a:rPr>
              <a:t>IEEE Transactions on Cybernetics</a:t>
            </a:r>
            <a:r>
              <a:rPr lang="en-US" sz="1350" dirty="0">
                <a:latin typeface="Montserrat"/>
              </a:rPr>
              <a:t>, vol. 46, no. 9, 2016, pp. 2094–2108., doi:10.1109/tcyb.2015.2464195.</a:t>
            </a:r>
          </a:p>
          <a:p>
            <a:r>
              <a:rPr lang="en-US" sz="1350" dirty="0">
                <a:latin typeface="Montserrat"/>
              </a:rPr>
              <a:t> </a:t>
            </a:r>
          </a:p>
          <a:p>
            <a:r>
              <a:rPr lang="en-US" sz="1350" dirty="0">
                <a:latin typeface="Montserrat"/>
              </a:rPr>
              <a:t>[6] </a:t>
            </a:r>
            <a:r>
              <a:rPr lang="en-US" sz="1350" dirty="0" err="1">
                <a:latin typeface="Montserrat"/>
              </a:rPr>
              <a:t>Burel</a:t>
            </a:r>
            <a:r>
              <a:rPr lang="en-US" sz="1350" dirty="0">
                <a:latin typeface="Montserrat"/>
              </a:rPr>
              <a:t>, G., et al. “Recognition of Handwritten Digits by Image Processing and Neural Network.” [Proceedings 1992] IJCNN International Joint Conference on Neural Networks, doi:10.1109/ijcnn.1992.227098.</a:t>
            </a:r>
          </a:p>
          <a:p>
            <a:endParaRPr lang="en-US" sz="1350" dirty="0">
              <a:latin typeface="Montserrat"/>
            </a:endParaRPr>
          </a:p>
        </p:txBody>
      </p:sp>
    </p:spTree>
    <p:extLst>
      <p:ext uri="{BB962C8B-B14F-4D97-AF65-F5344CB8AC3E}">
        <p14:creationId xmlns:p14="http://schemas.microsoft.com/office/powerpoint/2010/main" val="32982131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30C67-CD50-45C3-9464-958D2BAE5626}"/>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E9075317-CC1D-42BA-98C8-A192B7CEADA7}"/>
              </a:ext>
            </a:extLst>
          </p:cNvPr>
          <p:cNvSpPr>
            <a:spLocks noGrp="1"/>
          </p:cNvSpPr>
          <p:nvPr>
            <p:ph idx="1"/>
          </p:nvPr>
        </p:nvSpPr>
        <p:spPr/>
        <p:txBody>
          <a:bodyPr>
            <a:normAutofit fontScale="92500"/>
          </a:bodyPr>
          <a:lstStyle/>
          <a:p>
            <a:pPr algn="just"/>
            <a:r>
              <a:rPr lang="en-US" dirty="0"/>
              <a:t>Mathematics is an integral part of the education system. There are many aspects of mathematics which are complex and dreaded by students because of the complexity of solving those problems and equations.</a:t>
            </a:r>
          </a:p>
          <a:p>
            <a:pPr algn="just"/>
            <a:r>
              <a:rPr lang="en-US" dirty="0"/>
              <a:t>There are many online tools available that help students solve these equations to help them understand the concepts and aid them for future problem solving. But inputting the equations to these online tools and websites can become very tedious in case of big, complex problems. </a:t>
            </a:r>
          </a:p>
          <a:p>
            <a:pPr algn="just"/>
            <a:r>
              <a:rPr lang="en-US" dirty="0"/>
              <a:t>Thus we aim to develop a tool that will aid the students in this matter. The students can simply draw the entire problem in air and our system will recognize the numbers and operations based on the gesture and provide the answer. </a:t>
            </a:r>
          </a:p>
        </p:txBody>
      </p:sp>
    </p:spTree>
    <p:extLst>
      <p:ext uri="{BB962C8B-B14F-4D97-AF65-F5344CB8AC3E}">
        <p14:creationId xmlns:p14="http://schemas.microsoft.com/office/powerpoint/2010/main" val="285622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148634" y="2279319"/>
            <a:ext cx="6612388" cy="2289345"/>
          </a:xfrm>
          <a:prstGeom prst="rect">
            <a:avLst/>
          </a:prstGeom>
          <a:noFill/>
        </p:spPr>
        <p:txBody>
          <a:bodyPr wrap="none" rtlCol="0">
            <a:spAutoFit/>
          </a:bodyPr>
          <a:lstStyle/>
          <a:p>
            <a:pPr algn="ctr">
              <a:lnSpc>
                <a:spcPct val="150000"/>
              </a:lnSpc>
            </a:pPr>
            <a:r>
              <a:rPr lang="en-US" sz="6600" b="1" dirty="0">
                <a:solidFill>
                  <a:schemeClr val="tx2"/>
                </a:solidFill>
                <a:latin typeface="Montserrat Bold" charset="0"/>
                <a:ea typeface="Montserrat Bold" charset="0"/>
                <a:cs typeface="Montserrat Bold" charset="0"/>
              </a:rPr>
              <a:t>PROBLEM</a:t>
            </a:r>
          </a:p>
          <a:p>
            <a:pPr algn="ctr">
              <a:lnSpc>
                <a:spcPts val="5000"/>
              </a:lnSpc>
            </a:pPr>
            <a:r>
              <a:rPr lang="en-US" sz="6600" b="1" dirty="0">
                <a:solidFill>
                  <a:schemeClr val="tx2"/>
                </a:solidFill>
                <a:latin typeface="Montserrat Bold" charset="0"/>
                <a:ea typeface="Montserrat Bold" charset="0"/>
                <a:cs typeface="Montserrat Bold" charset="0"/>
              </a:rPr>
              <a:t> FORMUALTION</a:t>
            </a: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6" name="Rectangle 12"/>
          <p:cNvSpPr/>
          <p:nvPr/>
        </p:nvSpPr>
        <p:spPr>
          <a:xfrm>
            <a:off x="-1116762" y="-5008"/>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97425" y="68199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26371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102298" y="2923671"/>
            <a:ext cx="6878806" cy="733534"/>
          </a:xfrm>
          <a:prstGeom prst="rect">
            <a:avLst/>
          </a:prstGeom>
          <a:noFill/>
        </p:spPr>
        <p:txBody>
          <a:bodyPr wrap="none" rtlCol="0">
            <a:spAutoFit/>
          </a:bodyPr>
          <a:lstStyle/>
          <a:p>
            <a:pPr algn="ctr">
              <a:lnSpc>
                <a:spcPts val="5000"/>
              </a:lnSpc>
            </a:pPr>
            <a:r>
              <a:rPr lang="en-US" sz="5400" b="1" dirty="0">
                <a:solidFill>
                  <a:schemeClr val="tx2"/>
                </a:solidFill>
                <a:latin typeface="Montserrat Bold" charset="0"/>
                <a:ea typeface="Montserrat Bold" charset="0"/>
                <a:cs typeface="Montserrat Bold" charset="0"/>
              </a:rPr>
              <a:t>Scope of the Project</a:t>
            </a: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6" name="Rectangle 12"/>
          <p:cNvSpPr/>
          <p:nvPr/>
        </p:nvSpPr>
        <p:spPr>
          <a:xfrm>
            <a:off x="-1116762" y="-5008"/>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97425" y="68199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292257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655269" y="228826"/>
            <a:ext cx="4884671" cy="733534"/>
          </a:xfrm>
          <a:prstGeom prst="rect">
            <a:avLst/>
          </a:prstGeom>
          <a:noFill/>
        </p:spPr>
        <p:txBody>
          <a:bodyPr wrap="none" rtlCol="0">
            <a:spAutoFit/>
          </a:bodyPr>
          <a:lstStyle/>
          <a:p>
            <a:pPr algn="ctr" defTabSz="914217">
              <a:lnSpc>
                <a:spcPts val="5000"/>
              </a:lnSpc>
            </a:pPr>
            <a:r>
              <a:rPr lang="en-US" sz="3300" b="1" dirty="0">
                <a:solidFill>
                  <a:srgbClr val="445469"/>
                </a:solidFill>
                <a:latin typeface="Montserrat Bold" charset="0"/>
                <a:ea typeface="Montserrat Bold" charset="0"/>
                <a:cs typeface="Montserrat Bold" charset="0"/>
              </a:rPr>
              <a:t>PROPOSED SOLUTION</a:t>
            </a:r>
          </a:p>
        </p:txBody>
      </p:sp>
      <p:sp>
        <p:nvSpPr>
          <p:cNvPr id="22" name="Freeform 21"/>
          <p:cNvSpPr/>
          <p:nvPr/>
        </p:nvSpPr>
        <p:spPr>
          <a:xfrm>
            <a:off x="153333" y="3379660"/>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28" name="TextBox 27"/>
          <p:cNvSpPr txBox="1"/>
          <p:nvPr/>
        </p:nvSpPr>
        <p:spPr>
          <a:xfrm>
            <a:off x="9220420" y="3658597"/>
            <a:ext cx="1226619" cy="400110"/>
          </a:xfrm>
          <a:prstGeom prst="rect">
            <a:avLst/>
          </a:prstGeom>
          <a:noFill/>
        </p:spPr>
        <p:txBody>
          <a:bodyPr wrap="none" rtlCol="0" anchor="ctr" anchorCtr="0">
            <a:spAutoFit/>
          </a:bodyPr>
          <a:lstStyle/>
          <a:p>
            <a:pPr algn="ctr" defTabSz="914217"/>
            <a:r>
              <a:rPr lang="en-US" sz="2000" b="1" dirty="0">
                <a:solidFill>
                  <a:srgbClr val="FFFFFF"/>
                </a:solidFill>
                <a:latin typeface="Montserrat Bold" charset="0"/>
                <a:ea typeface="Montserrat Bold" charset="0"/>
                <a:cs typeface="Montserrat Bold" charset="0"/>
              </a:rPr>
              <a:t>Success</a:t>
            </a:r>
          </a:p>
        </p:txBody>
      </p:sp>
      <p:sp>
        <p:nvSpPr>
          <p:cNvPr id="29" name="TextBox 28"/>
          <p:cNvSpPr txBox="1"/>
          <p:nvPr/>
        </p:nvSpPr>
        <p:spPr>
          <a:xfrm>
            <a:off x="699936" y="3617896"/>
            <a:ext cx="1133205"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Tracking</a:t>
            </a:r>
          </a:p>
        </p:txBody>
      </p:sp>
      <p:sp>
        <p:nvSpPr>
          <p:cNvPr id="30" name="TextBox 29"/>
          <p:cNvSpPr txBox="1"/>
          <p:nvPr/>
        </p:nvSpPr>
        <p:spPr>
          <a:xfrm>
            <a:off x="4378325" y="3658597"/>
            <a:ext cx="1481496" cy="400110"/>
          </a:xfrm>
          <a:prstGeom prst="rect">
            <a:avLst/>
          </a:prstGeom>
          <a:noFill/>
        </p:spPr>
        <p:txBody>
          <a:bodyPr wrap="none" rtlCol="0" anchor="ctr" anchorCtr="0">
            <a:spAutoFit/>
          </a:bodyPr>
          <a:lstStyle/>
          <a:p>
            <a:pPr algn="ctr" defTabSz="914217"/>
            <a:r>
              <a:rPr lang="en-US" sz="2000" b="1" dirty="0">
                <a:solidFill>
                  <a:srgbClr val="FFFFFF"/>
                </a:solidFill>
                <a:latin typeface="Montserrat Bold" charset="0"/>
                <a:ea typeface="Montserrat Bold" charset="0"/>
                <a:cs typeface="Montserrat Bold" charset="0"/>
              </a:rPr>
              <a:t>Innovation</a:t>
            </a:r>
          </a:p>
        </p:txBody>
      </p:sp>
      <p:sp>
        <p:nvSpPr>
          <p:cNvPr id="31" name="TextBox 30"/>
          <p:cNvSpPr txBox="1"/>
          <p:nvPr/>
        </p:nvSpPr>
        <p:spPr>
          <a:xfrm>
            <a:off x="6937833" y="3658597"/>
            <a:ext cx="1181735" cy="400110"/>
          </a:xfrm>
          <a:prstGeom prst="rect">
            <a:avLst/>
          </a:prstGeom>
          <a:noFill/>
        </p:spPr>
        <p:txBody>
          <a:bodyPr wrap="none" rtlCol="0" anchor="ctr" anchorCtr="0">
            <a:spAutoFit/>
          </a:bodyPr>
          <a:lstStyle/>
          <a:p>
            <a:pPr algn="ctr" defTabSz="914217"/>
            <a:r>
              <a:rPr lang="en-US" sz="2000" b="1" dirty="0">
                <a:solidFill>
                  <a:srgbClr val="FFFFFF"/>
                </a:solidFill>
                <a:latin typeface="Montserrat Bold" charset="0"/>
                <a:ea typeface="Montserrat Bold" charset="0"/>
                <a:cs typeface="Montserrat Bold" charset="0"/>
              </a:rPr>
              <a:t>Improve</a:t>
            </a:r>
          </a:p>
        </p:txBody>
      </p:sp>
      <p:cxnSp>
        <p:nvCxnSpPr>
          <p:cNvPr id="39" name="Straight Connector 38"/>
          <p:cNvCxnSpPr/>
          <p:nvPr/>
        </p:nvCxnSpPr>
        <p:spPr>
          <a:xfrm flipV="1">
            <a:off x="1137064" y="2665104"/>
            <a:ext cx="0" cy="556633"/>
          </a:xfrm>
          <a:prstGeom prst="line">
            <a:avLst/>
          </a:prstGeom>
          <a:ln w="28575">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1251" y="1002433"/>
            <a:ext cx="2514407"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Hand Movement Tracking</a:t>
            </a:r>
          </a:p>
        </p:txBody>
      </p:sp>
      <p:sp>
        <p:nvSpPr>
          <p:cNvPr id="41" name="Subtitle 2"/>
          <p:cNvSpPr txBox="1">
            <a:spLocks/>
          </p:cNvSpPr>
          <p:nvPr/>
        </p:nvSpPr>
        <p:spPr>
          <a:xfrm>
            <a:off x="8876" y="1377473"/>
            <a:ext cx="2418130" cy="123832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User will give the input from the web camera. After differentiating, only the hand will be tracked.</a:t>
            </a:r>
          </a:p>
        </p:txBody>
      </p:sp>
      <p:cxnSp>
        <p:nvCxnSpPr>
          <p:cNvPr id="42" name="Straight Connector 41"/>
          <p:cNvCxnSpPr/>
          <p:nvPr/>
        </p:nvCxnSpPr>
        <p:spPr>
          <a:xfrm>
            <a:off x="3094108" y="4416859"/>
            <a:ext cx="0" cy="555317"/>
          </a:xfrm>
          <a:prstGeom prst="line">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40480" y="5059320"/>
            <a:ext cx="2704587"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Recording the Input Stream</a:t>
            </a:r>
          </a:p>
        </p:txBody>
      </p:sp>
      <p:sp>
        <p:nvSpPr>
          <p:cNvPr id="44" name="Subtitle 2"/>
          <p:cNvSpPr txBox="1">
            <a:spLocks/>
          </p:cNvSpPr>
          <p:nvPr/>
        </p:nvSpPr>
        <p:spPr>
          <a:xfrm>
            <a:off x="1885043" y="5469629"/>
            <a:ext cx="2418130"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Input given by the user with his hand will be recorded.</a:t>
            </a:r>
          </a:p>
        </p:txBody>
      </p:sp>
      <p:sp>
        <p:nvSpPr>
          <p:cNvPr id="45" name="Freeform 44"/>
          <p:cNvSpPr/>
          <p:nvPr/>
        </p:nvSpPr>
        <p:spPr>
          <a:xfrm>
            <a:off x="2082242" y="3361255"/>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46" name="TextBox 45"/>
          <p:cNvSpPr txBox="1"/>
          <p:nvPr/>
        </p:nvSpPr>
        <p:spPr>
          <a:xfrm>
            <a:off x="2577627" y="3616619"/>
            <a:ext cx="1342418"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Recording</a:t>
            </a:r>
            <a:endParaRPr lang="en-US" sz="2000" b="1" dirty="0">
              <a:solidFill>
                <a:srgbClr val="FFFFFF"/>
              </a:solidFill>
              <a:latin typeface="Montserrat Bold" charset="0"/>
              <a:ea typeface="Montserrat Bold" charset="0"/>
              <a:cs typeface="Montserrat Bold" charset="0"/>
            </a:endParaRPr>
          </a:p>
        </p:txBody>
      </p:sp>
      <p:sp>
        <p:nvSpPr>
          <p:cNvPr id="47" name="Freeform 46"/>
          <p:cNvSpPr/>
          <p:nvPr/>
        </p:nvSpPr>
        <p:spPr>
          <a:xfrm>
            <a:off x="4019349" y="3361255"/>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48" name="TextBox 47"/>
          <p:cNvSpPr txBox="1"/>
          <p:nvPr/>
        </p:nvSpPr>
        <p:spPr>
          <a:xfrm>
            <a:off x="4092981" y="3638078"/>
            <a:ext cx="2318024"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Classification</a:t>
            </a:r>
            <a:endParaRPr lang="en-US" sz="2000" b="1" dirty="0">
              <a:solidFill>
                <a:srgbClr val="FFFFFF"/>
              </a:solidFill>
              <a:latin typeface="Montserrat Bold" charset="0"/>
              <a:ea typeface="Montserrat Bold" charset="0"/>
              <a:cs typeface="Montserrat Bold" charset="0"/>
            </a:endParaRPr>
          </a:p>
        </p:txBody>
      </p:sp>
      <p:sp>
        <p:nvSpPr>
          <p:cNvPr id="49" name="TextBox 48"/>
          <p:cNvSpPr txBox="1"/>
          <p:nvPr/>
        </p:nvSpPr>
        <p:spPr>
          <a:xfrm>
            <a:off x="2982705" y="1000426"/>
            <a:ext cx="4253088"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Classification of letters, digits and operators</a:t>
            </a:r>
          </a:p>
        </p:txBody>
      </p:sp>
      <p:sp>
        <p:nvSpPr>
          <p:cNvPr id="50" name="Subtitle 2"/>
          <p:cNvSpPr txBox="1">
            <a:spLocks/>
          </p:cNvSpPr>
          <p:nvPr/>
        </p:nvSpPr>
        <p:spPr>
          <a:xfrm>
            <a:off x="3554718" y="1366999"/>
            <a:ext cx="2947453" cy="123832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Using machine learning, convoluted neural network and a dataset, input will be broken down and appropriately classified.</a:t>
            </a:r>
          </a:p>
        </p:txBody>
      </p:sp>
      <p:cxnSp>
        <p:nvCxnSpPr>
          <p:cNvPr id="51" name="Straight Connector 50"/>
          <p:cNvCxnSpPr/>
          <p:nvPr/>
        </p:nvCxnSpPr>
        <p:spPr>
          <a:xfrm flipV="1">
            <a:off x="5028444" y="2691784"/>
            <a:ext cx="0" cy="556633"/>
          </a:xfrm>
          <a:prstGeom prst="line">
            <a:avLst/>
          </a:prstGeom>
          <a:ln w="28575">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900082" y="4432169"/>
            <a:ext cx="0" cy="555317"/>
          </a:xfrm>
          <a:prstGeom prst="line">
            <a:avLst/>
          </a:prstGeom>
          <a:ln w="28575">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61549" y="5074629"/>
            <a:ext cx="3674404"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Formulation of Mathematical Equation</a:t>
            </a:r>
          </a:p>
        </p:txBody>
      </p:sp>
      <p:sp>
        <p:nvSpPr>
          <p:cNvPr id="59" name="Subtitle 2"/>
          <p:cNvSpPr txBox="1">
            <a:spLocks/>
          </p:cNvSpPr>
          <p:nvPr/>
        </p:nvSpPr>
        <p:spPr>
          <a:xfrm>
            <a:off x="5536974" y="5477508"/>
            <a:ext cx="2726215" cy="95619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Digits, letters and operators will be combined together to form a logical mathematical equation.</a:t>
            </a:r>
          </a:p>
        </p:txBody>
      </p:sp>
      <p:sp>
        <p:nvSpPr>
          <p:cNvPr id="60" name="Freeform 59"/>
          <p:cNvSpPr/>
          <p:nvPr/>
        </p:nvSpPr>
        <p:spPr>
          <a:xfrm>
            <a:off x="5956455" y="3354251"/>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61" name="TextBox 60"/>
          <p:cNvSpPr txBox="1"/>
          <p:nvPr/>
        </p:nvSpPr>
        <p:spPr>
          <a:xfrm>
            <a:off x="6368051" y="3623617"/>
            <a:ext cx="1551734"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Formulation</a:t>
            </a:r>
            <a:endParaRPr lang="en-US" sz="2000" b="1" dirty="0">
              <a:solidFill>
                <a:srgbClr val="FFFFFF"/>
              </a:solidFill>
              <a:latin typeface="Montserrat Bold" charset="0"/>
              <a:ea typeface="Montserrat Bold" charset="0"/>
              <a:cs typeface="Montserrat Bold" charset="0"/>
            </a:endParaRPr>
          </a:p>
        </p:txBody>
      </p:sp>
      <p:sp>
        <p:nvSpPr>
          <p:cNvPr id="70" name="Freeform 69"/>
          <p:cNvSpPr/>
          <p:nvPr/>
        </p:nvSpPr>
        <p:spPr>
          <a:xfrm>
            <a:off x="7876830" y="3341760"/>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71" name="TextBox 70"/>
          <p:cNvSpPr txBox="1"/>
          <p:nvPr/>
        </p:nvSpPr>
        <p:spPr>
          <a:xfrm>
            <a:off x="8301498" y="3607873"/>
            <a:ext cx="1649415"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Computation</a:t>
            </a:r>
          </a:p>
        </p:txBody>
      </p:sp>
      <p:cxnSp>
        <p:nvCxnSpPr>
          <p:cNvPr id="72" name="Straight Connector 71"/>
          <p:cNvCxnSpPr/>
          <p:nvPr/>
        </p:nvCxnSpPr>
        <p:spPr>
          <a:xfrm flipV="1">
            <a:off x="8919679" y="2667692"/>
            <a:ext cx="0" cy="556633"/>
          </a:xfrm>
          <a:prstGeom prst="line">
            <a:avLst/>
          </a:prstGeom>
          <a:ln w="2857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760091" y="1005021"/>
            <a:ext cx="2476961"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Computation of Equation</a:t>
            </a:r>
          </a:p>
        </p:txBody>
      </p:sp>
      <p:sp>
        <p:nvSpPr>
          <p:cNvPr id="74" name="Subtitle 2"/>
          <p:cNvSpPr txBox="1">
            <a:spLocks/>
          </p:cNvSpPr>
          <p:nvPr/>
        </p:nvSpPr>
        <p:spPr>
          <a:xfrm>
            <a:off x="7791491" y="1380061"/>
            <a:ext cx="2418130" cy="123832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Based on the equation and type of operation to be performed, the system will solve the equation.</a:t>
            </a:r>
          </a:p>
        </p:txBody>
      </p:sp>
      <p:cxnSp>
        <p:nvCxnSpPr>
          <p:cNvPr id="75" name="Straight Connector 74"/>
          <p:cNvCxnSpPr/>
          <p:nvPr/>
        </p:nvCxnSpPr>
        <p:spPr>
          <a:xfrm>
            <a:off x="10823346" y="4416859"/>
            <a:ext cx="0" cy="555317"/>
          </a:xfrm>
          <a:prstGeom prst="line">
            <a:avLst/>
          </a:prstGeom>
          <a:ln w="28575">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906350" y="5059320"/>
            <a:ext cx="2031325" cy="323165"/>
          </a:xfrm>
          <a:prstGeom prst="rect">
            <a:avLst/>
          </a:prstGeom>
          <a:noFill/>
        </p:spPr>
        <p:txBody>
          <a:bodyPr wrap="none" rtlCol="0" anchor="ctr" anchorCtr="0">
            <a:spAutoFit/>
          </a:bodyPr>
          <a:lstStyle/>
          <a:p>
            <a:pPr algn="ctr" defTabSz="914217"/>
            <a:r>
              <a:rPr lang="en-US" sz="1500" b="1" dirty="0">
                <a:solidFill>
                  <a:srgbClr val="445469"/>
                </a:solidFill>
                <a:latin typeface="Montserrat Bold" charset="0"/>
                <a:ea typeface="Montserrat Bold" charset="0"/>
                <a:cs typeface="Montserrat Bold" charset="0"/>
              </a:rPr>
              <a:t>Output Presentation</a:t>
            </a:r>
          </a:p>
        </p:txBody>
      </p:sp>
      <p:sp>
        <p:nvSpPr>
          <p:cNvPr id="77" name="Subtitle 2"/>
          <p:cNvSpPr txBox="1">
            <a:spLocks/>
          </p:cNvSpPr>
          <p:nvPr/>
        </p:nvSpPr>
        <p:spPr>
          <a:xfrm>
            <a:off x="9614281" y="5469629"/>
            <a:ext cx="2418130" cy="67406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2150"/>
              </a:lnSpc>
            </a:pPr>
            <a:r>
              <a:rPr lang="en-US" sz="1350" dirty="0">
                <a:solidFill>
                  <a:srgbClr val="737572"/>
                </a:solidFill>
                <a:latin typeface="Montserrat Light" charset="0"/>
                <a:ea typeface="Montserrat Light" charset="0"/>
                <a:cs typeface="Montserrat Light" charset="0"/>
              </a:rPr>
              <a:t>The result of computation will be displayed to the user.</a:t>
            </a:r>
          </a:p>
        </p:txBody>
      </p:sp>
      <p:sp>
        <p:nvSpPr>
          <p:cNvPr id="78" name="Freeform 77"/>
          <p:cNvSpPr/>
          <p:nvPr/>
        </p:nvSpPr>
        <p:spPr>
          <a:xfrm>
            <a:off x="9830668" y="3341760"/>
            <a:ext cx="2209564" cy="939077"/>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68846" tIns="43339" rIns="482168" bIns="43339" numCol="1" spcCol="1270" anchor="ctr" anchorCtr="0">
            <a:noAutofit/>
          </a:bodyPr>
          <a:lstStyle/>
          <a:p>
            <a:pPr algn="ctr" defTabSz="1444625">
              <a:lnSpc>
                <a:spcPct val="90000"/>
              </a:lnSpc>
              <a:spcBef>
                <a:spcPct val="0"/>
              </a:spcBef>
              <a:spcAft>
                <a:spcPct val="35000"/>
              </a:spcAft>
            </a:pPr>
            <a:endParaRPr lang="en-US" sz="3250" dirty="0">
              <a:solidFill>
                <a:srgbClr val="FFFFFF"/>
              </a:solidFill>
              <a:latin typeface="Open Sans Regular" charset="0"/>
            </a:endParaRPr>
          </a:p>
        </p:txBody>
      </p:sp>
      <p:sp>
        <p:nvSpPr>
          <p:cNvPr id="79" name="TextBox 78"/>
          <p:cNvSpPr txBox="1"/>
          <p:nvPr/>
        </p:nvSpPr>
        <p:spPr>
          <a:xfrm>
            <a:off x="10410484" y="3609734"/>
            <a:ext cx="1069599" cy="369332"/>
          </a:xfrm>
          <a:prstGeom prst="rect">
            <a:avLst/>
          </a:prstGeom>
          <a:noFill/>
        </p:spPr>
        <p:txBody>
          <a:bodyPr wrap="square" rtlCol="0" anchor="ctr" anchorCtr="0">
            <a:spAutoFit/>
          </a:bodyPr>
          <a:lstStyle/>
          <a:p>
            <a:pPr algn="ctr" defTabSz="914217"/>
            <a:r>
              <a:rPr lang="en-US" b="1" dirty="0">
                <a:solidFill>
                  <a:srgbClr val="FFFFFF"/>
                </a:solidFill>
                <a:latin typeface="Montserrat Bold" charset="0"/>
                <a:ea typeface="Montserrat Bold" charset="0"/>
                <a:cs typeface="Montserrat Bold" charset="0"/>
              </a:rPr>
              <a:t>Output</a:t>
            </a:r>
            <a:endParaRPr lang="en-US" sz="2000" b="1" dirty="0">
              <a:solidFill>
                <a:srgbClr val="FFFFFF"/>
              </a:solidFill>
              <a:latin typeface="Montserrat Bold" charset="0"/>
              <a:ea typeface="Montserrat Bold" charset="0"/>
              <a:cs typeface="Montserrat Bold" charset="0"/>
            </a:endParaRPr>
          </a:p>
        </p:txBody>
      </p:sp>
    </p:spTree>
    <p:extLst>
      <p:ext uri="{BB962C8B-B14F-4D97-AF65-F5344CB8AC3E}">
        <p14:creationId xmlns:p14="http://schemas.microsoft.com/office/powerpoint/2010/main" val="31474786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k9.picdn.net/shutterstock/videos/3792839/thum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6" cy="68669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88825" cy="6858000"/>
          </a:xfrm>
          <a:prstGeom prst="rect">
            <a:avLst/>
          </a:pr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p:cNvSpPr txBox="1"/>
          <p:nvPr/>
        </p:nvSpPr>
        <p:spPr>
          <a:xfrm>
            <a:off x="1019130" y="3562003"/>
            <a:ext cx="10153742"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Review of Literature</a:t>
            </a:r>
          </a:p>
        </p:txBody>
      </p:sp>
      <p:sp>
        <p:nvSpPr>
          <p:cNvPr id="10" name="TextBox 9"/>
          <p:cNvSpPr txBox="1"/>
          <p:nvPr/>
        </p:nvSpPr>
        <p:spPr>
          <a:xfrm>
            <a:off x="3611186" y="1324293"/>
            <a:ext cx="4969630" cy="1246495"/>
          </a:xfrm>
          <a:prstGeom prst="rect">
            <a:avLst/>
          </a:prstGeom>
          <a:noFill/>
        </p:spPr>
        <p:txBody>
          <a:bodyPr wrap="none" rtlCol="0">
            <a:spAutoFit/>
          </a:bodyPr>
          <a:lstStyle/>
          <a:p>
            <a:pPr algn="ctr"/>
            <a:r>
              <a:rPr lang="en-US" sz="7500" b="1" spc="300" dirty="0">
                <a:solidFill>
                  <a:schemeClr val="bg1"/>
                </a:solidFill>
                <a:latin typeface="Montserrat" charset="0"/>
                <a:ea typeface="Montserrat" charset="0"/>
                <a:cs typeface="Montserrat" charset="0"/>
              </a:rPr>
              <a:t>Chapter 2</a:t>
            </a:r>
          </a:p>
        </p:txBody>
      </p:sp>
    </p:spTree>
    <p:extLst>
      <p:ext uri="{BB962C8B-B14F-4D97-AF65-F5344CB8AC3E}">
        <p14:creationId xmlns:p14="http://schemas.microsoft.com/office/powerpoint/2010/main" val="18894946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8927802" y="371857"/>
            <a:ext cx="184731" cy="733534"/>
          </a:xfrm>
          <a:prstGeom prst="rect">
            <a:avLst/>
          </a:prstGeom>
          <a:noFill/>
        </p:spPr>
        <p:txBody>
          <a:bodyPr wrap="none" rtlCol="0">
            <a:spAutoFit/>
          </a:bodyPr>
          <a:lstStyle/>
          <a:p>
            <a:pPr algn="ctr">
              <a:lnSpc>
                <a:spcPts val="5000"/>
              </a:lnSpc>
            </a:pPr>
            <a:endParaRPr lang="en-US" sz="3300" b="1" dirty="0">
              <a:latin typeface="Montserrat Bold" charset="0"/>
              <a:ea typeface="Montserrat Bold" charset="0"/>
              <a:cs typeface="Montserrat Bold" charset="0"/>
            </a:endParaRPr>
          </a:p>
        </p:txBody>
      </p:sp>
      <p:sp>
        <p:nvSpPr>
          <p:cNvPr id="33" name="Subtitle 2"/>
          <p:cNvSpPr txBox="1">
            <a:spLocks/>
          </p:cNvSpPr>
          <p:nvPr/>
        </p:nvSpPr>
        <p:spPr>
          <a:xfrm>
            <a:off x="5368690" y="595833"/>
            <a:ext cx="6383911" cy="61261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r>
              <a:rPr lang="en-US" sz="1800" dirty="0">
                <a:solidFill>
                  <a:schemeClr val="tx1"/>
                </a:solidFill>
                <a:latin typeface="Montserrat"/>
              </a:rPr>
              <a:t>Gesture Recognition Techniques in Handwriting Recognition Application, proposes three methods to recognize different hand gestures such as backspace, space, enter, tab that required during handwriting recognition applications. </a:t>
            </a:r>
          </a:p>
          <a:p>
            <a:pPr algn="just"/>
            <a:endParaRPr lang="en-US" sz="1800" dirty="0">
              <a:solidFill>
                <a:schemeClr val="tx1"/>
              </a:solidFill>
              <a:latin typeface="Montserrat"/>
            </a:endParaRPr>
          </a:p>
          <a:p>
            <a:pPr algn="just"/>
            <a:r>
              <a:rPr lang="en-US" sz="1800" dirty="0">
                <a:solidFill>
                  <a:schemeClr val="tx1"/>
                </a:solidFill>
                <a:latin typeface="Montserrat"/>
              </a:rPr>
              <a:t>The first method, i.e. the pixel-matching method the similarity between the input and stored gesture template is calculated to classify the gesture. </a:t>
            </a:r>
          </a:p>
          <a:p>
            <a:pPr algn="just"/>
            <a:endParaRPr lang="en-US" sz="1800" dirty="0">
              <a:solidFill>
                <a:schemeClr val="tx1"/>
              </a:solidFill>
              <a:latin typeface="Montserrat"/>
            </a:endParaRPr>
          </a:p>
          <a:p>
            <a:pPr algn="just"/>
            <a:r>
              <a:rPr lang="en-US" sz="1800" dirty="0">
                <a:solidFill>
                  <a:schemeClr val="tx1"/>
                </a:solidFill>
                <a:latin typeface="Montserrat"/>
              </a:rPr>
              <a:t>Type 1 of the Discriminant-function method is the prototype method in which features of few typical samples are extracted and set as templates. </a:t>
            </a:r>
          </a:p>
          <a:p>
            <a:pPr algn="just"/>
            <a:endParaRPr lang="en-US" sz="1800" dirty="0">
              <a:solidFill>
                <a:schemeClr val="tx1"/>
              </a:solidFill>
              <a:latin typeface="Montserrat"/>
            </a:endParaRPr>
          </a:p>
          <a:p>
            <a:pPr algn="just"/>
            <a:r>
              <a:rPr lang="en-US" sz="1800" dirty="0">
                <a:solidFill>
                  <a:schemeClr val="tx1"/>
                </a:solidFill>
                <a:latin typeface="Montserrat"/>
              </a:rPr>
              <a:t>This method is good for user defined gestures while the training method (Type 2) is good for predefined gestures where enough training samples are available.</a:t>
            </a:r>
          </a:p>
          <a:p>
            <a:pPr algn="just"/>
            <a:endParaRPr lang="en-US" sz="1800" dirty="0">
              <a:solidFill>
                <a:schemeClr val="tx1"/>
              </a:solidFill>
              <a:latin typeface="Montserrat"/>
            </a:endParaRP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2686" r="22686"/>
          <a:stretch>
            <a:fillRect/>
          </a:stretch>
        </p:blipFill>
        <p:spPr>
          <a:xfrm>
            <a:off x="-1116761" y="-5008"/>
            <a:ext cx="6648711" cy="6858000"/>
          </a:xfrm>
        </p:spPr>
      </p:pic>
      <p:sp>
        <p:nvSpPr>
          <p:cNvPr id="6" name="Rectangle 12"/>
          <p:cNvSpPr/>
          <p:nvPr/>
        </p:nvSpPr>
        <p:spPr>
          <a:xfrm>
            <a:off x="-1116762" y="-5008"/>
            <a:ext cx="6613525" cy="6858000"/>
          </a:xfrm>
          <a:custGeom>
            <a:avLst/>
            <a:gdLst>
              <a:gd name="connsiteX0" fmla="*/ 0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12188825"/>
              <a:gd name="connsiteY0" fmla="*/ 0 h 6858000"/>
              <a:gd name="connsiteX1" fmla="*/ 6613525 w 12188825"/>
              <a:gd name="connsiteY1" fmla="*/ 0 h 6858000"/>
              <a:gd name="connsiteX2" fmla="*/ 12188825 w 12188825"/>
              <a:gd name="connsiteY2" fmla="*/ 6858000 h 6858000"/>
              <a:gd name="connsiteX3" fmla="*/ 0 w 12188825"/>
              <a:gd name="connsiteY3" fmla="*/ 6858000 h 6858000"/>
              <a:gd name="connsiteX4" fmla="*/ 0 w 12188825"/>
              <a:gd name="connsiteY4" fmla="*/ 0 h 6858000"/>
              <a:gd name="connsiteX0" fmla="*/ 0 w 6613525"/>
              <a:gd name="connsiteY0" fmla="*/ 0 h 6858000"/>
              <a:gd name="connsiteX1" fmla="*/ 6613525 w 6613525"/>
              <a:gd name="connsiteY1" fmla="*/ 0 h 6858000"/>
              <a:gd name="connsiteX2" fmla="*/ 4797425 w 6613525"/>
              <a:gd name="connsiteY2" fmla="*/ 6819900 h 6858000"/>
              <a:gd name="connsiteX3" fmla="*/ 0 w 6613525"/>
              <a:gd name="connsiteY3" fmla="*/ 6858000 h 6858000"/>
              <a:gd name="connsiteX4" fmla="*/ 0 w 661352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3525" h="6858000">
                <a:moveTo>
                  <a:pt x="0" y="0"/>
                </a:moveTo>
                <a:lnTo>
                  <a:pt x="6613525" y="0"/>
                </a:lnTo>
                <a:lnTo>
                  <a:pt x="4797425" y="6819900"/>
                </a:lnTo>
                <a:lnTo>
                  <a:pt x="0" y="6858000"/>
                </a:lnTo>
                <a:lnTo>
                  <a:pt x="0" y="0"/>
                </a:lnTo>
                <a:close/>
              </a:path>
            </a:pathLst>
          </a:custGeom>
          <a:solidFill>
            <a:srgbClr val="4454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4473649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1010</Words>
  <Application>Microsoft Macintosh PowerPoint</Application>
  <PresentationFormat>Widescreen</PresentationFormat>
  <Paragraphs>139</Paragraphs>
  <Slides>33</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vt:lpstr>
      <vt:lpstr>Calibri</vt:lpstr>
      <vt:lpstr>Calibri Light</vt:lpstr>
      <vt:lpstr>Montserrat</vt:lpstr>
      <vt:lpstr>Montserrat Bold</vt:lpstr>
      <vt:lpstr>Montserrat Light</vt:lpstr>
      <vt:lpstr>Montserrat Ultra Light</vt:lpstr>
      <vt:lpstr>Open Sans Light</vt:lpstr>
      <vt:lpstr>Open Sans Regular</vt:lpstr>
      <vt:lpstr>Roboto Regular</vt:lpstr>
      <vt:lpstr>Office Theme</vt:lpstr>
      <vt:lpstr>Default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Vora</dc:creator>
  <cp:lastModifiedBy>Aakash Shah</cp:lastModifiedBy>
  <cp:revision>19</cp:revision>
  <dcterms:created xsi:type="dcterms:W3CDTF">2018-10-26T13:38:26Z</dcterms:created>
  <dcterms:modified xsi:type="dcterms:W3CDTF">2019-04-22T03:20:54Z</dcterms:modified>
</cp:coreProperties>
</file>